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48" r:id="rId1"/>
  </p:sldMasterIdLst>
  <p:notesMasterIdLst>
    <p:notesMasterId r:id="rId76"/>
  </p:notesMasterIdLst>
  <p:handoutMasterIdLst>
    <p:handoutMasterId r:id="rId77"/>
  </p:handoutMasterIdLst>
  <p:sldIdLst>
    <p:sldId id="257" r:id="rId2"/>
    <p:sldId id="410" r:id="rId3"/>
    <p:sldId id="393" r:id="rId4"/>
    <p:sldId id="411" r:id="rId5"/>
    <p:sldId id="412" r:id="rId6"/>
    <p:sldId id="413" r:id="rId7"/>
    <p:sldId id="414" r:id="rId8"/>
    <p:sldId id="415" r:id="rId9"/>
    <p:sldId id="416" r:id="rId10"/>
    <p:sldId id="417" r:id="rId11"/>
    <p:sldId id="418" r:id="rId12"/>
    <p:sldId id="419" r:id="rId13"/>
    <p:sldId id="420" r:id="rId14"/>
    <p:sldId id="361" r:id="rId15"/>
    <p:sldId id="389" r:id="rId16"/>
    <p:sldId id="421" r:id="rId17"/>
    <p:sldId id="422" r:id="rId18"/>
    <p:sldId id="423" r:id="rId19"/>
    <p:sldId id="424" r:id="rId20"/>
    <p:sldId id="425" r:id="rId21"/>
    <p:sldId id="426" r:id="rId22"/>
    <p:sldId id="427" r:id="rId23"/>
    <p:sldId id="428" r:id="rId24"/>
    <p:sldId id="429" r:id="rId25"/>
    <p:sldId id="430" r:id="rId26"/>
    <p:sldId id="431" r:id="rId27"/>
    <p:sldId id="432" r:id="rId28"/>
    <p:sldId id="433" r:id="rId29"/>
    <p:sldId id="434" r:id="rId30"/>
    <p:sldId id="435" r:id="rId31"/>
    <p:sldId id="436" r:id="rId32"/>
    <p:sldId id="437" r:id="rId33"/>
    <p:sldId id="438" r:id="rId34"/>
    <p:sldId id="439" r:id="rId35"/>
    <p:sldId id="440" r:id="rId36"/>
    <p:sldId id="441" r:id="rId37"/>
    <p:sldId id="442" r:id="rId38"/>
    <p:sldId id="443" r:id="rId39"/>
    <p:sldId id="444" r:id="rId40"/>
    <p:sldId id="445" r:id="rId41"/>
    <p:sldId id="446" r:id="rId42"/>
    <p:sldId id="447" r:id="rId43"/>
    <p:sldId id="448" r:id="rId44"/>
    <p:sldId id="450" r:id="rId45"/>
    <p:sldId id="451" r:id="rId46"/>
    <p:sldId id="452" r:id="rId47"/>
    <p:sldId id="453" r:id="rId48"/>
    <p:sldId id="454" r:id="rId49"/>
    <p:sldId id="455" r:id="rId50"/>
    <p:sldId id="456" r:id="rId51"/>
    <p:sldId id="457" r:id="rId52"/>
    <p:sldId id="458" r:id="rId53"/>
    <p:sldId id="459" r:id="rId54"/>
    <p:sldId id="460" r:id="rId55"/>
    <p:sldId id="461" r:id="rId56"/>
    <p:sldId id="462" r:id="rId57"/>
    <p:sldId id="463" r:id="rId58"/>
    <p:sldId id="464" r:id="rId59"/>
    <p:sldId id="465" r:id="rId60"/>
    <p:sldId id="466" r:id="rId61"/>
    <p:sldId id="467" r:id="rId62"/>
    <p:sldId id="468" r:id="rId63"/>
    <p:sldId id="469" r:id="rId64"/>
    <p:sldId id="470" r:id="rId65"/>
    <p:sldId id="471" r:id="rId66"/>
    <p:sldId id="472" r:id="rId67"/>
    <p:sldId id="473" r:id="rId68"/>
    <p:sldId id="474" r:id="rId69"/>
    <p:sldId id="475" r:id="rId70"/>
    <p:sldId id="476" r:id="rId71"/>
    <p:sldId id="335" r:id="rId72"/>
    <p:sldId id="477" r:id="rId73"/>
    <p:sldId id="478" r:id="rId74"/>
    <p:sldId id="479" r:id="rId75"/>
  </p:sldIdLst>
  <p:sldSz cx="9144000" cy="6858000" type="screen4x3"/>
  <p:notesSz cx="6858000" cy="9144000"/>
  <p:embeddedFontLst>
    <p:embeddedFont>
      <p:font typeface="Calibri" panose="020F0502020204030204" pitchFamily="34" charset="0"/>
      <p:regular r:id="rId78"/>
      <p:bold r:id="rId79"/>
      <p:italic r:id="rId80"/>
      <p:boldItalic r:id="rId81"/>
    </p:embeddedFont>
    <p:embeddedFont>
      <p:font typeface="Roboto Condensed" panose="02000000000000000000" pitchFamily="2" charset="0"/>
      <p:regular r:id="rId82"/>
      <p:bold r:id="rId83"/>
      <p:boldItalic r:id="rId84"/>
    </p:embeddedFont>
    <p:embeddedFont>
      <p:font typeface="Akrobat Bold" panose="00000800000000000000" pitchFamily="50" charset="0"/>
      <p:bold r:id="rId85"/>
    </p:embeddedFont>
    <p:embeddedFont>
      <p:font typeface="Times" panose="02020603050405020304" pitchFamily="18" charset="0"/>
      <p:regular r:id="rId86"/>
      <p:bold r:id="rId87"/>
      <p:italic r:id="rId88"/>
      <p:boldItalic r:id="rId89"/>
    </p:embeddedFont>
    <p:embeddedFont>
      <p:font typeface="Roboto" pitchFamily="2" charset="0"/>
      <p:regular r:id="rId90"/>
      <p:bold r:id="rId91"/>
      <p:italic r:id="rId92"/>
      <p:boldItalic r:id="rId93"/>
    </p:embeddedFont>
    <p:embeddedFont>
      <p:font typeface="Arial Narrow" panose="020B0606020202030204" pitchFamily="34" charset="0"/>
      <p:regular r:id="rId94"/>
      <p:bold r:id="rId95"/>
      <p:italic r:id="rId96"/>
      <p:boldItalic r:id="rId97"/>
    </p:embeddedFont>
    <p:embeddedFont>
      <p:font typeface="ＭＳ Ｐゴシック" panose="020B0600070205080204" pitchFamily="34" charset="-128"/>
      <p:regular r:id="rId98"/>
    </p:embeddedFont>
    <p:embeddedFont>
      <p:font typeface="Akrobat Black" panose="00000A00000000000000" pitchFamily="50" charset="0"/>
      <p:bold r:id="rId99"/>
    </p:embeddedFont>
    <p:embeddedFont>
      <p:font typeface="Comic Sans MS" panose="030F0702030302020204" pitchFamily="66" charset="0"/>
      <p:regular r:id="rId100"/>
      <p:bold r:id="rId101"/>
    </p:embeddedFont>
    <p:embeddedFont>
      <p:font typeface="Akrobat" panose="00000600000000000000" pitchFamily="50" charset="0"/>
      <p:regular r:id="rId102"/>
    </p:embeddedFont>
    <p:embeddedFont>
      <p:font typeface="Trebuchet MS" panose="020B0603020202020204" pitchFamily="34" charset="0"/>
      <p:regular r:id="rId103"/>
    </p:embeddedFont>
    <p:embeddedFont>
      <p:font typeface="Akrobat ExtraBold" panose="00000900000000000000" pitchFamily="50" charset="0"/>
      <p:bold r:id="rId104"/>
    </p:embeddedFont>
  </p:embeddedFont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 useTimings="0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B64D23"/>
    <a:srgbClr val="58595C"/>
    <a:srgbClr val="00FF00"/>
    <a:srgbClr val="66FF66"/>
    <a:srgbClr val="4D8B96"/>
    <a:srgbClr val="198CA7"/>
    <a:srgbClr val="CDD129"/>
    <a:srgbClr val="BCD042"/>
    <a:srgbClr val="A8D141"/>
    <a:srgbClr val="00529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413" autoAdjust="0"/>
    <p:restoredTop sz="87152" autoAdjust="0"/>
  </p:normalViewPr>
  <p:slideViewPr>
    <p:cSldViewPr>
      <p:cViewPr varScale="1">
        <p:scale>
          <a:sx n="67" d="100"/>
          <a:sy n="67" d="100"/>
        </p:scale>
        <p:origin x="1843" y="67"/>
      </p:cViewPr>
      <p:guideLst>
        <p:guide orient="horz" pos="2160"/>
        <p:guide pos="2880"/>
      </p:guideLst>
    </p:cSldViewPr>
  </p:slideViewPr>
  <p:outlineViewPr>
    <p:cViewPr>
      <p:scale>
        <a:sx n="50" d="100"/>
        <a:sy n="50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font" Target="fonts/font7.fntdata"/><Relationship Id="rId89" Type="http://schemas.openxmlformats.org/officeDocument/2006/relationships/font" Target="fonts/font12.fntdata"/><Relationship Id="rId16" Type="http://schemas.openxmlformats.org/officeDocument/2006/relationships/slide" Target="slides/slide15.xml"/><Relationship Id="rId107" Type="http://schemas.openxmlformats.org/officeDocument/2006/relationships/theme" Target="theme/theme1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font" Target="fonts/font2.fntdata"/><Relationship Id="rId102" Type="http://schemas.openxmlformats.org/officeDocument/2006/relationships/font" Target="fonts/font25.fntdata"/><Relationship Id="rId5" Type="http://schemas.openxmlformats.org/officeDocument/2006/relationships/slide" Target="slides/slide4.xml"/><Relationship Id="rId90" Type="http://schemas.openxmlformats.org/officeDocument/2006/relationships/font" Target="fonts/font13.fntdata"/><Relationship Id="rId95" Type="http://schemas.openxmlformats.org/officeDocument/2006/relationships/font" Target="fonts/font18.fntdata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font" Target="fonts/font3.fntdata"/><Relationship Id="rId85" Type="http://schemas.openxmlformats.org/officeDocument/2006/relationships/font" Target="fonts/font8.fntdata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font" Target="fonts/font26.fntdata"/><Relationship Id="rId108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font" Target="fonts/font6.fntdata"/><Relationship Id="rId88" Type="http://schemas.openxmlformats.org/officeDocument/2006/relationships/font" Target="fonts/font11.fntdata"/><Relationship Id="rId91" Type="http://schemas.openxmlformats.org/officeDocument/2006/relationships/font" Target="fonts/font14.fntdata"/><Relationship Id="rId96" Type="http://schemas.openxmlformats.org/officeDocument/2006/relationships/font" Target="fonts/font1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font" Target="fonts/font1.fntdata"/><Relationship Id="rId81" Type="http://schemas.openxmlformats.org/officeDocument/2006/relationships/font" Target="fonts/font4.fntdata"/><Relationship Id="rId86" Type="http://schemas.openxmlformats.org/officeDocument/2006/relationships/font" Target="fonts/font9.fntdata"/><Relationship Id="rId94" Type="http://schemas.openxmlformats.org/officeDocument/2006/relationships/font" Target="fonts/font17.fntdata"/><Relationship Id="rId99" Type="http://schemas.openxmlformats.org/officeDocument/2006/relationships/font" Target="fonts/font22.fntdata"/><Relationship Id="rId101" Type="http://schemas.openxmlformats.org/officeDocument/2006/relationships/font" Target="fonts/font2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notesMaster" Target="notesMasters/notesMaster1.xml"/><Relationship Id="rId97" Type="http://schemas.openxmlformats.org/officeDocument/2006/relationships/font" Target="fonts/font20.fntdata"/><Relationship Id="rId104" Type="http://schemas.openxmlformats.org/officeDocument/2006/relationships/font" Target="fonts/font27.fntdata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font" Target="fonts/font15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font" Target="fonts/font10.fntdata"/><Relationship Id="rId61" Type="http://schemas.openxmlformats.org/officeDocument/2006/relationships/slide" Target="slides/slide60.xml"/><Relationship Id="rId82" Type="http://schemas.openxmlformats.org/officeDocument/2006/relationships/font" Target="fonts/font5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handoutMaster" Target="handoutMasters/handoutMaster1.xml"/><Relationship Id="rId100" Type="http://schemas.openxmlformats.org/officeDocument/2006/relationships/font" Target="fonts/font23.fntdata"/><Relationship Id="rId105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font" Target="fonts/font16.fntdata"/><Relationship Id="rId98" Type="http://schemas.openxmlformats.org/officeDocument/2006/relationships/font" Target="fonts/font21.fntdata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638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638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9746B4B4-AEA2-49B7-86CF-F415CFB22A4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07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noProof="0"/>
              <a:t>Click to edit Master text styles</a:t>
            </a:r>
          </a:p>
          <a:p>
            <a:pPr lvl="1"/>
            <a:r>
              <a:rPr lang="en-US" altLang="en-US" noProof="0"/>
              <a:t>Second level</a:t>
            </a:r>
          </a:p>
          <a:p>
            <a:pPr lvl="2"/>
            <a:r>
              <a:rPr lang="en-US" altLang="en-US" noProof="0"/>
              <a:t>Third level</a:t>
            </a:r>
          </a:p>
          <a:p>
            <a:pPr lvl="3"/>
            <a:r>
              <a:rPr lang="en-US" altLang="en-US" noProof="0"/>
              <a:t>Fourth level</a:t>
            </a:r>
          </a:p>
          <a:p>
            <a:pPr lvl="4"/>
            <a:r>
              <a:rPr lang="en-US" altLang="en-US" noProof="0"/>
              <a:t>Fifth level</a:t>
            </a:r>
          </a:p>
        </p:txBody>
      </p:sp>
      <p:sp>
        <p:nvSpPr>
          <p:cNvPr id="1127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127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C4065BDC-9D67-4525-9A75-8AC3F94A24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-109" charset="0"/>
        <a:ea typeface="ＭＳ Ｐゴシック" pitchFamily="-109" charset="-128"/>
        <a:cs typeface="ＭＳ Ｐゴシック" pitchFamily="-109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-109" charset="0"/>
        <a:ea typeface="ＭＳ Ｐゴシック" pitchFamily="-109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-109" charset="0"/>
        <a:ea typeface="ＭＳ Ｐゴシック" pitchFamily="-109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-109" charset="0"/>
        <a:ea typeface="ＭＳ Ｐゴシック" pitchFamily="-109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-109" charset="0"/>
        <a:ea typeface="ＭＳ Ｐゴシック" pitchFamily="-109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E806BE08-5159-466F-B0DA-9CF0D90F13EB}" type="slidenum">
              <a:rPr lang="en-US" altLang="lv-LV" smtClean="0">
                <a:solidFill>
                  <a:srgbClr val="000000"/>
                </a:solidFill>
                <a:latin typeface="Gill Sans"/>
                <a:ea typeface="ヒラギノ角ゴ Pro W3"/>
                <a:cs typeface="ヒラギノ角ゴ Pro W3"/>
                <a:sym typeface="Gill Sans"/>
              </a:rPr>
              <a:pPr eaLnBrk="1" hangingPunct="1">
                <a:spcBef>
                  <a:spcPct val="0"/>
                </a:spcBef>
              </a:pPr>
              <a:t>14</a:t>
            </a:fld>
            <a:endParaRPr lang="en-US" altLang="lv-LV">
              <a:solidFill>
                <a:srgbClr val="000000"/>
              </a:solidFill>
              <a:latin typeface="Gill Sans"/>
              <a:ea typeface="ヒラギノ角ゴ Pro W3"/>
              <a:cs typeface="ヒラギノ角ゴ Pro W3"/>
              <a:sym typeface="Gill Sans"/>
            </a:endParaRPr>
          </a:p>
        </p:txBody>
      </p:sp>
      <p:sp>
        <p:nvSpPr>
          <p:cNvPr id="30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4" name="Rectangle 3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lv-LV" altLang="lv-LV">
              <a:latin typeface="Gill Sans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7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fld id="{35128757-BB26-48B8-839F-3890DE65CA59}" type="slidenum">
              <a:rPr lang="en-US" altLang="lv-LV" smtClean="0">
                <a:solidFill>
                  <a:srgbClr val="000000"/>
                </a:solidFill>
                <a:latin typeface="Gill Sans"/>
                <a:ea typeface="ヒラギノ角ゴ Pro W3"/>
                <a:cs typeface="ヒラギノ角ゴ Pro W3"/>
                <a:sym typeface="Gill Sans"/>
              </a:rPr>
              <a:pPr eaLnBrk="1" hangingPunct="1">
                <a:spcBef>
                  <a:spcPct val="0"/>
                </a:spcBef>
              </a:pPr>
              <a:t>15</a:t>
            </a:fld>
            <a:endParaRPr lang="en-US" altLang="lv-LV">
              <a:solidFill>
                <a:srgbClr val="000000"/>
              </a:solidFill>
              <a:latin typeface="Gill Sans"/>
              <a:ea typeface="ヒラギノ角ゴ Pro W3"/>
              <a:cs typeface="ヒラギノ角ゴ Pro W3"/>
              <a:sym typeface="Gill Sans"/>
            </a:endParaRPr>
          </a:p>
        </p:txBody>
      </p:sp>
      <p:sp>
        <p:nvSpPr>
          <p:cNvPr id="32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2" name="Rectangle 3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lv-LV" altLang="lv-LV">
              <a:latin typeface="Gill Sans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318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lv-LV" altLang="lv-LV">
                <a:latin typeface="Arial" panose="020B0604020202020204" pitchFamily="34" charset="0"/>
                <a:ea typeface="ＭＳ Ｐゴシック" panose="020B0600070205080204" pitchFamily="34" charset="-128"/>
              </a:rPr>
              <a:t>http://dinamofans.eu/wp-content/gallery/quottraktorquot-paraki-riga/dsc_4158.jpg</a:t>
            </a:r>
          </a:p>
          <a:p>
            <a:endParaRPr lang="lv-LV" altLang="lv-LV"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9318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691CA4E-C3CB-4A7E-A2D5-DC36CF847794}" type="slidenum">
              <a:rPr lang="en-US" altLang="en-US" sz="1200" smtClean="0"/>
              <a:pPr/>
              <a:t>71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4065BDC-9D67-4525-9A75-8AC3F94A24E3}" type="slidenum">
              <a:rPr lang="en-US" altLang="en-US" smtClean="0"/>
              <a:pPr>
                <a:defRPr/>
              </a:pPr>
              <a:t>74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49474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421590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</a:lstStyle>
          <a:p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title</a:t>
            </a:r>
            <a:r>
              <a:rPr lang="fr-CA" dirty="0"/>
              <a:t>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</p:txBody>
      </p:sp>
    </p:spTree>
    <p:extLst>
      <p:ext uri="{BB962C8B-B14F-4D97-AF65-F5344CB8AC3E}">
        <p14:creationId xmlns:p14="http://schemas.microsoft.com/office/powerpoint/2010/main" val="37526644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</a:lstStyle>
          <a:p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title</a:t>
            </a:r>
            <a:r>
              <a:rPr lang="fr-CA" dirty="0"/>
              <a:t>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 b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>
              <a:defRPr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2pPr>
            <a:lvl3pPr>
              <a:defRPr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3pPr>
            <a:lvl4pPr>
              <a:defRPr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4pPr>
            <a:lvl5pPr>
              <a:defRPr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5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  <a:p>
            <a:pPr lvl="1"/>
            <a:r>
              <a:rPr lang="fr-CA" dirty="0"/>
              <a:t>Second </a:t>
            </a:r>
            <a:r>
              <a:rPr lang="fr-CA" dirty="0" err="1"/>
              <a:t>level</a:t>
            </a:r>
            <a:endParaRPr lang="fr-CA" dirty="0"/>
          </a:p>
          <a:p>
            <a:pPr lvl="2"/>
            <a:r>
              <a:rPr lang="fr-CA" dirty="0" err="1"/>
              <a:t>Third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3"/>
            <a:r>
              <a:rPr lang="fr-CA" dirty="0" err="1"/>
              <a:t>Fourth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4"/>
            <a:r>
              <a:rPr lang="fr-CA" dirty="0" err="1"/>
              <a:t>Fifth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970797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381000"/>
            <a:ext cx="1943100" cy="5257800"/>
          </a:xfrm>
        </p:spPr>
        <p:txBody>
          <a:bodyPr vert="eaVert"/>
          <a:lstStyle>
            <a:lvl1pPr>
              <a:defRPr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</a:lstStyle>
          <a:p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title</a:t>
            </a:r>
            <a:r>
              <a:rPr lang="fr-CA" dirty="0"/>
              <a:t>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381000"/>
            <a:ext cx="5676900" cy="5257800"/>
          </a:xfrm>
        </p:spPr>
        <p:txBody>
          <a:bodyPr vert="eaVert"/>
          <a:lstStyle>
            <a:lvl1pPr>
              <a:defRPr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>
              <a:defRPr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2pPr>
            <a:lvl3pPr>
              <a:defRPr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3pPr>
            <a:lvl4pPr>
              <a:defRPr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4pPr>
            <a:lvl5pPr>
              <a:defRPr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5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  <a:p>
            <a:pPr lvl="1"/>
            <a:r>
              <a:rPr lang="fr-CA" dirty="0"/>
              <a:t>Second </a:t>
            </a:r>
            <a:r>
              <a:rPr lang="fr-CA" dirty="0" err="1"/>
              <a:t>level</a:t>
            </a:r>
            <a:endParaRPr lang="fr-CA" dirty="0"/>
          </a:p>
          <a:p>
            <a:pPr lvl="2"/>
            <a:r>
              <a:rPr lang="fr-CA" dirty="0" err="1"/>
              <a:t>Third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3"/>
            <a:r>
              <a:rPr lang="fr-CA" dirty="0" err="1"/>
              <a:t>Fourth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4"/>
            <a:r>
              <a:rPr lang="fr-CA" dirty="0" err="1"/>
              <a:t>Fifth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299129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 bwMode="auto">
          <a:xfrm>
            <a:off x="546830" y="1895086"/>
            <a:ext cx="7969767" cy="1219200"/>
          </a:xfrm>
          <a:prstGeom prst="rect">
            <a:avLst/>
          </a:prstGeom>
          <a:solidFill>
            <a:schemeClr val="bg1"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9" charset="0"/>
              <a:ea typeface="ＭＳ Ｐゴシック" pitchFamily="-109" charset="-128"/>
              <a:cs typeface="ＭＳ Ｐゴシック" pitchFamily="-109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46830" y="1897585"/>
            <a:ext cx="7969767" cy="1216701"/>
          </a:xfrm>
        </p:spPr>
        <p:txBody>
          <a:bodyPr/>
          <a:lstStyle>
            <a:lvl1pPr>
              <a:defRPr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</a:lstStyle>
          <a:p>
            <a:r>
              <a:rPr lang="fr-CA" dirty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31313" y="3212976"/>
            <a:ext cx="6400800" cy="1752600"/>
          </a:xfrm>
        </p:spPr>
        <p:txBody>
          <a:bodyPr/>
          <a:lstStyle>
            <a:lvl1pPr marL="0" indent="0" algn="ctr">
              <a:buNone/>
              <a:defRPr b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subtitle</a:t>
            </a:r>
            <a:r>
              <a:rPr lang="fr-CA" dirty="0"/>
              <a:t>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94306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 bwMode="auto">
          <a:xfrm>
            <a:off x="546830" y="0"/>
            <a:ext cx="7969767" cy="1219200"/>
          </a:xfrm>
          <a:prstGeom prst="rect">
            <a:avLst/>
          </a:prstGeom>
          <a:solidFill>
            <a:schemeClr val="bg1"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9" charset="0"/>
              <a:ea typeface="ＭＳ Ｐゴシック" pitchFamily="-109" charset="-128"/>
              <a:cs typeface="ＭＳ Ｐゴシック" pitchFamily="-109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46830" y="0"/>
            <a:ext cx="7969767" cy="1219200"/>
          </a:xfrm>
        </p:spPr>
        <p:txBody>
          <a:bodyPr anchor="ctr"/>
          <a:lstStyle>
            <a:lvl1pPr>
              <a:defRPr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</a:lstStyle>
          <a:p>
            <a:r>
              <a:rPr lang="fr-CA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6830" y="1219200"/>
            <a:ext cx="7969767" cy="4343400"/>
          </a:xfrm>
        </p:spPr>
        <p:txBody>
          <a:bodyPr/>
          <a:lstStyle>
            <a:lvl1pPr>
              <a:defRPr sz="2400" b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>
              <a:defRPr>
                <a:solidFill>
                  <a:schemeClr val="tx2">
                    <a:lumMod val="75000"/>
                    <a:lumOff val="25000"/>
                  </a:schemeClr>
                </a:solidFill>
                <a:effectLst/>
                <a:latin typeface="Roboto" pitchFamily="2" charset="0"/>
                <a:ea typeface="Roboto" pitchFamily="2" charset="0"/>
                <a:cs typeface="Calibri" panose="020F0502020204030204" pitchFamily="34" charset="0"/>
              </a:defRPr>
            </a:lvl2pPr>
            <a:lvl3pPr>
              <a:defRPr>
                <a:solidFill>
                  <a:schemeClr val="tx2">
                    <a:lumMod val="75000"/>
                    <a:lumOff val="25000"/>
                  </a:schemeClr>
                </a:solidFill>
                <a:effectLst/>
                <a:latin typeface="Roboto" pitchFamily="2" charset="0"/>
                <a:ea typeface="Roboto" pitchFamily="2" charset="0"/>
                <a:cs typeface="Calibri" panose="020F0502020204030204" pitchFamily="34" charset="0"/>
              </a:defRPr>
            </a:lvl3pPr>
            <a:lvl4pPr>
              <a:defRPr>
                <a:solidFill>
                  <a:schemeClr val="tx2">
                    <a:lumMod val="75000"/>
                    <a:lumOff val="25000"/>
                  </a:schemeClr>
                </a:solidFill>
                <a:effectLst/>
                <a:latin typeface="Roboto" pitchFamily="2" charset="0"/>
                <a:ea typeface="Roboto" pitchFamily="2" charset="0"/>
              </a:defRPr>
            </a:lvl4pPr>
            <a:lvl5pPr>
              <a:defRPr>
                <a:solidFill>
                  <a:schemeClr val="tx2">
                    <a:lumMod val="75000"/>
                    <a:lumOff val="25000"/>
                  </a:schemeClr>
                </a:solidFill>
                <a:effectLst/>
                <a:latin typeface="Roboto" pitchFamily="2" charset="0"/>
                <a:ea typeface="Roboto" pitchFamily="2" charset="0"/>
              </a:defRPr>
            </a:lvl5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  <a:p>
            <a:pPr lvl="1"/>
            <a:r>
              <a:rPr lang="fr-CA" dirty="0"/>
              <a:t>Second </a:t>
            </a:r>
            <a:r>
              <a:rPr lang="fr-CA" dirty="0" err="1"/>
              <a:t>level</a:t>
            </a:r>
            <a:endParaRPr lang="fr-CA" dirty="0"/>
          </a:p>
          <a:p>
            <a:pPr lvl="2"/>
            <a:r>
              <a:rPr lang="fr-CA" dirty="0" err="1"/>
              <a:t>Third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3"/>
            <a:r>
              <a:rPr lang="fr-CA" dirty="0" err="1"/>
              <a:t>Fourth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4"/>
            <a:r>
              <a:rPr lang="fr-CA" dirty="0" err="1"/>
              <a:t>Fifth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3751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 bwMode="auto">
          <a:xfrm>
            <a:off x="0" y="4406900"/>
            <a:ext cx="7969767" cy="750292"/>
          </a:xfrm>
          <a:prstGeom prst="rect">
            <a:avLst/>
          </a:prstGeom>
          <a:solidFill>
            <a:schemeClr val="bg1"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9" charset="0"/>
              <a:ea typeface="ＭＳ Ｐゴシック" pitchFamily="-109" charset="-128"/>
              <a:cs typeface="ＭＳ Ｐゴシック" pitchFamily="-109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</a:lstStyle>
          <a:p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title</a:t>
            </a:r>
            <a:r>
              <a:rPr lang="fr-CA" dirty="0"/>
              <a:t>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 b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</p:txBody>
      </p:sp>
    </p:spTree>
    <p:extLst>
      <p:ext uri="{BB962C8B-B14F-4D97-AF65-F5344CB8AC3E}">
        <p14:creationId xmlns:p14="http://schemas.microsoft.com/office/powerpoint/2010/main" val="4018179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 bwMode="auto">
          <a:xfrm>
            <a:off x="587117" y="0"/>
            <a:ext cx="7969767" cy="1219200"/>
          </a:xfrm>
          <a:prstGeom prst="rect">
            <a:avLst/>
          </a:prstGeom>
          <a:solidFill>
            <a:schemeClr val="bg1"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9" charset="0"/>
              <a:ea typeface="ＭＳ Ｐゴシック" pitchFamily="-109" charset="-128"/>
              <a:cs typeface="ＭＳ Ｐゴシック" pitchFamily="-109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87116" y="0"/>
            <a:ext cx="7969768" cy="1219200"/>
          </a:xfrm>
        </p:spPr>
        <p:txBody>
          <a:bodyPr anchor="ctr"/>
          <a:lstStyle>
            <a:lvl1pPr>
              <a:defRPr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</a:lstStyle>
          <a:p>
            <a:r>
              <a:rPr lang="fr-CA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87116" y="1524000"/>
            <a:ext cx="3756284" cy="4114800"/>
          </a:xfrm>
        </p:spPr>
        <p:txBody>
          <a:bodyPr/>
          <a:lstStyle>
            <a:lvl1pPr>
              <a:defRPr sz="2800" b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>
              <a:defRPr sz="24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2pPr>
            <a:lvl3pPr>
              <a:defRPr sz="20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3pPr>
            <a:lvl4pPr>
              <a:defRPr sz="18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4pPr>
            <a:lvl5pPr>
              <a:defRPr sz="18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  <a:p>
            <a:pPr lvl="1"/>
            <a:r>
              <a:rPr lang="fr-CA" dirty="0"/>
              <a:t>Second </a:t>
            </a:r>
            <a:r>
              <a:rPr lang="fr-CA" dirty="0" err="1"/>
              <a:t>level</a:t>
            </a:r>
            <a:endParaRPr lang="fr-CA" dirty="0"/>
          </a:p>
          <a:p>
            <a:pPr lvl="2"/>
            <a:r>
              <a:rPr lang="fr-CA" dirty="0" err="1"/>
              <a:t>Third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3"/>
            <a:r>
              <a:rPr lang="fr-CA" dirty="0" err="1"/>
              <a:t>Fourth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4"/>
            <a:r>
              <a:rPr lang="fr-CA" dirty="0" err="1"/>
              <a:t>Fifth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524000"/>
            <a:ext cx="4061084" cy="4114800"/>
          </a:xfrm>
        </p:spPr>
        <p:txBody>
          <a:bodyPr/>
          <a:lstStyle>
            <a:lvl1pPr>
              <a:defRPr sz="2800" b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>
              <a:defRPr sz="24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2pPr>
            <a:lvl3pPr>
              <a:defRPr sz="20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3pPr>
            <a:lvl4pPr>
              <a:defRPr sz="18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4pPr>
            <a:lvl5pPr>
              <a:defRPr sz="18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  <a:p>
            <a:pPr lvl="1"/>
            <a:r>
              <a:rPr lang="fr-CA" dirty="0"/>
              <a:t>Second </a:t>
            </a:r>
            <a:r>
              <a:rPr lang="fr-CA" dirty="0" err="1"/>
              <a:t>level</a:t>
            </a:r>
            <a:endParaRPr lang="fr-CA" dirty="0"/>
          </a:p>
          <a:p>
            <a:pPr lvl="2"/>
            <a:r>
              <a:rPr lang="fr-CA" dirty="0" err="1"/>
              <a:t>Third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3"/>
            <a:r>
              <a:rPr lang="fr-CA" dirty="0" err="1"/>
              <a:t>Fourth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4"/>
            <a:r>
              <a:rPr lang="fr-CA" dirty="0" err="1"/>
              <a:t>Fifth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48290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 bwMode="auto">
          <a:xfrm>
            <a:off x="587117" y="0"/>
            <a:ext cx="7969767" cy="1219200"/>
          </a:xfrm>
          <a:prstGeom prst="rect">
            <a:avLst/>
          </a:prstGeom>
          <a:solidFill>
            <a:schemeClr val="bg1"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9" charset="0"/>
              <a:ea typeface="ＭＳ Ｐゴシック" pitchFamily="-109" charset="-128"/>
              <a:cs typeface="ＭＳ Ｐゴシック" pitchFamily="-109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87117" y="0"/>
            <a:ext cx="7969768" cy="1219200"/>
          </a:xfrm>
        </p:spPr>
        <p:txBody>
          <a:bodyPr anchor="ctr"/>
          <a:lstStyle>
            <a:lvl1pPr>
              <a:defRPr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</a:lstStyle>
          <a:p>
            <a:r>
              <a:rPr lang="fr-CA" dirty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87116" y="1535113"/>
            <a:ext cx="3910271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rgbClr val="B64D23"/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7116" y="2174875"/>
            <a:ext cx="3910271" cy="3951288"/>
          </a:xfrm>
        </p:spPr>
        <p:txBody>
          <a:bodyPr/>
          <a:lstStyle>
            <a:lvl1pPr>
              <a:defRPr sz="2400" b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>
              <a:defRPr sz="20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2pPr>
            <a:lvl3pPr>
              <a:defRPr sz="18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3pPr>
            <a:lvl4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4pPr>
            <a:lvl5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  <a:p>
            <a:pPr lvl="1"/>
            <a:r>
              <a:rPr lang="fr-CA" dirty="0"/>
              <a:t>Second </a:t>
            </a:r>
            <a:r>
              <a:rPr lang="fr-CA" dirty="0" err="1"/>
              <a:t>level</a:t>
            </a:r>
            <a:endParaRPr lang="fr-CA" dirty="0"/>
          </a:p>
          <a:p>
            <a:pPr lvl="2"/>
            <a:r>
              <a:rPr lang="fr-CA" dirty="0" err="1"/>
              <a:t>Third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3"/>
            <a:r>
              <a:rPr lang="fr-CA" dirty="0" err="1"/>
              <a:t>Fourth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4"/>
            <a:r>
              <a:rPr lang="fr-CA" dirty="0" err="1"/>
              <a:t>Fifth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3911859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rgbClr val="B64D23"/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3911859" cy="3951288"/>
          </a:xfrm>
        </p:spPr>
        <p:txBody>
          <a:bodyPr/>
          <a:lstStyle>
            <a:lvl1pPr>
              <a:defRPr sz="2400" b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>
              <a:defRPr sz="20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2pPr>
            <a:lvl3pPr>
              <a:defRPr sz="18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3pPr>
            <a:lvl4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4pPr>
            <a:lvl5pPr>
              <a:defRPr sz="16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  <a:p>
            <a:pPr lvl="1"/>
            <a:r>
              <a:rPr lang="fr-CA" dirty="0"/>
              <a:t>Second </a:t>
            </a:r>
            <a:r>
              <a:rPr lang="fr-CA" dirty="0" err="1"/>
              <a:t>level</a:t>
            </a:r>
            <a:endParaRPr lang="fr-CA" dirty="0"/>
          </a:p>
          <a:p>
            <a:pPr lvl="2"/>
            <a:r>
              <a:rPr lang="fr-CA" dirty="0" err="1"/>
              <a:t>Third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3"/>
            <a:r>
              <a:rPr lang="fr-CA" dirty="0" err="1"/>
              <a:t>Fourth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4"/>
            <a:r>
              <a:rPr lang="fr-CA" dirty="0" err="1"/>
              <a:t>Fifth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583617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 bwMode="auto">
          <a:xfrm>
            <a:off x="560259" y="0"/>
            <a:ext cx="7969767" cy="1219200"/>
          </a:xfrm>
          <a:prstGeom prst="rect">
            <a:avLst/>
          </a:prstGeom>
          <a:solidFill>
            <a:schemeClr val="bg1"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9" charset="0"/>
              <a:ea typeface="ＭＳ Ｐゴシック" pitchFamily="-109" charset="-128"/>
              <a:cs typeface="ＭＳ Ｐゴシック" pitchFamily="-109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60259" y="0"/>
            <a:ext cx="7969767" cy="1219200"/>
          </a:xfrm>
        </p:spPr>
        <p:txBody>
          <a:bodyPr anchor="ctr"/>
          <a:lstStyle>
            <a:lvl1pPr>
              <a:defRPr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</a:lstStyle>
          <a:p>
            <a:r>
              <a:rPr lang="fr-CA" dirty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44896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0873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</a:lstStyle>
          <a:p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title</a:t>
            </a:r>
            <a:r>
              <a:rPr lang="fr-CA" dirty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 b="1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>
              <a:defRPr sz="28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2pPr>
            <a:lvl3pPr>
              <a:defRPr sz="24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3pPr>
            <a:lvl4pPr>
              <a:defRPr sz="20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4pPr>
            <a:lvl5pPr>
              <a:defRPr sz="2000">
                <a:solidFill>
                  <a:schemeClr val="tx2">
                    <a:lumMod val="75000"/>
                    <a:lumOff val="25000"/>
                  </a:schemeClr>
                </a:solidFill>
                <a:latin typeface="Roboto" pitchFamily="2" charset="0"/>
                <a:ea typeface="Roboto" pitchFamily="2" charset="0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  <a:p>
            <a:pPr lvl="1"/>
            <a:r>
              <a:rPr lang="fr-CA" dirty="0"/>
              <a:t>Second </a:t>
            </a:r>
            <a:r>
              <a:rPr lang="fr-CA" dirty="0" err="1"/>
              <a:t>level</a:t>
            </a:r>
            <a:endParaRPr lang="fr-CA" dirty="0"/>
          </a:p>
          <a:p>
            <a:pPr lvl="2"/>
            <a:r>
              <a:rPr lang="fr-CA" dirty="0" err="1"/>
              <a:t>Third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3"/>
            <a:r>
              <a:rPr lang="fr-CA" dirty="0" err="1"/>
              <a:t>Fourth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fr-CA" dirty="0"/>
          </a:p>
          <a:p>
            <a:pPr lvl="4"/>
            <a:r>
              <a:rPr lang="fr-CA" dirty="0" err="1"/>
              <a:t>Fifth</a:t>
            </a:r>
            <a:r>
              <a:rPr lang="fr-CA" dirty="0"/>
              <a:t> </a:t>
            </a:r>
            <a:r>
              <a:rPr lang="fr-CA" dirty="0" err="1"/>
              <a:t>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CA" dirty="0"/>
              <a:t>Click to </a:t>
            </a:r>
            <a:r>
              <a:rPr lang="fr-CA" dirty="0" err="1"/>
              <a:t>edit</a:t>
            </a:r>
            <a:r>
              <a:rPr lang="fr-CA" dirty="0"/>
              <a:t> Master </a:t>
            </a:r>
            <a:r>
              <a:rPr lang="fr-CA" dirty="0" err="1"/>
              <a:t>text</a:t>
            </a:r>
            <a:r>
              <a:rPr lang="fr-CA" dirty="0"/>
              <a:t> styles</a:t>
            </a:r>
          </a:p>
        </p:txBody>
      </p:sp>
    </p:spTree>
    <p:extLst>
      <p:ext uri="{BB962C8B-B14F-4D97-AF65-F5344CB8AC3E}">
        <p14:creationId xmlns:p14="http://schemas.microsoft.com/office/powerpoint/2010/main" val="10864439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.jp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9" descr="C:\Users\user\Desktop\Events\agiletransformer\agiletransformer_shades_logo.png"/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11" t="11066" r="11308" b="52744"/>
          <a:stretch>
            <a:fillRect/>
          </a:stretch>
        </p:blipFill>
        <p:spPr bwMode="auto">
          <a:xfrm>
            <a:off x="4168775" y="6093296"/>
            <a:ext cx="806450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304800"/>
            <a:ext cx="77724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title style</a:t>
            </a:r>
          </a:p>
        </p:txBody>
      </p:sp>
      <p:sp>
        <p:nvSpPr>
          <p:cNvPr id="102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219200"/>
            <a:ext cx="7772400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  <a:p>
            <a:pPr lvl="3"/>
            <a:r>
              <a:rPr lang="en-US" altLang="en-US" dirty="0"/>
              <a:t>Fourth level</a:t>
            </a:r>
          </a:p>
          <a:p>
            <a:pPr lvl="4"/>
            <a:r>
              <a:rPr lang="en-US" altLang="en-US" dirty="0"/>
              <a:t>Fifth level</a:t>
            </a:r>
          </a:p>
        </p:txBody>
      </p:sp>
      <p:pic>
        <p:nvPicPr>
          <p:cNvPr id="1029" name="Picture 4"/>
          <p:cNvPicPr>
            <a:picLocks noChangeAspect="1" noChangeArrowheads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1013" y="6309196"/>
            <a:ext cx="79216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" name="TextBox 1"/>
          <p:cNvSpPr txBox="1">
            <a:spLocks noChangeArrowheads="1"/>
          </p:cNvSpPr>
          <p:nvPr userDrawn="1"/>
        </p:nvSpPr>
        <p:spPr bwMode="auto">
          <a:xfrm>
            <a:off x="179388" y="6264230"/>
            <a:ext cx="237648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defRPr/>
            </a:pPr>
            <a:r>
              <a:rPr lang="lv-LV" altLang="en-US" sz="1800" dirty="0">
                <a:solidFill>
                  <a:srgbClr val="58595C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anose="020B0604020202020204" pitchFamily="34" charset="0"/>
              </a:rPr>
              <a:t>agiletransformer.com</a:t>
            </a:r>
            <a:endParaRPr lang="en-US" altLang="en-US" sz="1800" dirty="0">
              <a:solidFill>
                <a:srgbClr val="58595C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Arial" panose="020B060402020202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 rotWithShape="1">
          <a:blip r:embed="rId16"/>
          <a:srcRect b="1225"/>
          <a:stretch/>
        </p:blipFill>
        <p:spPr>
          <a:xfrm>
            <a:off x="0" y="0"/>
            <a:ext cx="9144000" cy="6021288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920" r:id="rId1"/>
    <p:sldLayoutId id="2147483909" r:id="rId2"/>
    <p:sldLayoutId id="2147483910" r:id="rId3"/>
    <p:sldLayoutId id="2147483911" r:id="rId4"/>
    <p:sldLayoutId id="2147483912" r:id="rId5"/>
    <p:sldLayoutId id="2147483913" r:id="rId6"/>
    <p:sldLayoutId id="2147483914" r:id="rId7"/>
    <p:sldLayoutId id="2147483915" r:id="rId8"/>
    <p:sldLayoutId id="2147483916" r:id="rId9"/>
    <p:sldLayoutId id="2147483917" r:id="rId10"/>
    <p:sldLayoutId id="2147483918" r:id="rId11"/>
    <p:sldLayoutId id="2147483919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B64D23"/>
          </a:solidFill>
          <a:latin typeface="Akrobat Black" panose="00000A00000000000000" pitchFamily="50" charset="0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B64D23"/>
          </a:solidFill>
          <a:latin typeface="Arial" panose="020B0604020202020204" pitchFamily="34" charset="0"/>
          <a:ea typeface="ＭＳ Ｐゴシック" pitchFamily="-109" charset="-128"/>
          <a:cs typeface="ＭＳ Ｐゴシック" pitchFamily="-109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B64D23"/>
          </a:solidFill>
          <a:latin typeface="Arial" panose="020B0604020202020204" pitchFamily="34" charset="0"/>
          <a:ea typeface="ＭＳ Ｐゴシック" pitchFamily="-109" charset="-128"/>
          <a:cs typeface="ＭＳ Ｐゴシック" pitchFamily="-109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B64D23"/>
          </a:solidFill>
          <a:latin typeface="Arial" panose="020B0604020202020204" pitchFamily="34" charset="0"/>
          <a:ea typeface="ＭＳ Ｐゴシック" pitchFamily="-109" charset="-128"/>
          <a:cs typeface="ＭＳ Ｐゴシック" pitchFamily="-109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400" b="1">
          <a:solidFill>
            <a:srgbClr val="B64D23"/>
          </a:solidFill>
          <a:latin typeface="Arial" panose="020B0604020202020204" pitchFamily="34" charset="0"/>
          <a:ea typeface="ＭＳ Ｐゴシック" pitchFamily="-109" charset="-128"/>
          <a:cs typeface="ＭＳ Ｐゴシック" pitchFamily="-109" charset="-128"/>
        </a:defRPr>
      </a:lvl5pPr>
      <a:lvl6pPr marL="457200" algn="l" rtl="0" fontAlgn="base">
        <a:spcBef>
          <a:spcPct val="0"/>
        </a:spcBef>
        <a:spcAft>
          <a:spcPct val="0"/>
        </a:spcAft>
        <a:defRPr sz="2800" b="1">
          <a:solidFill>
            <a:srgbClr val="10248C"/>
          </a:solidFill>
          <a:latin typeface="Trebuchet MS" pitchFamily="-109" charset="0"/>
          <a:ea typeface="ＭＳ Ｐゴシック" pitchFamily="-109" charset="-128"/>
          <a:cs typeface="ＭＳ Ｐゴシック" pitchFamily="-109" charset="-128"/>
        </a:defRPr>
      </a:lvl6pPr>
      <a:lvl7pPr marL="914400" algn="l" rtl="0" fontAlgn="base">
        <a:spcBef>
          <a:spcPct val="0"/>
        </a:spcBef>
        <a:spcAft>
          <a:spcPct val="0"/>
        </a:spcAft>
        <a:defRPr sz="2800" b="1">
          <a:solidFill>
            <a:srgbClr val="10248C"/>
          </a:solidFill>
          <a:latin typeface="Trebuchet MS" pitchFamily="-109" charset="0"/>
          <a:ea typeface="ＭＳ Ｐゴシック" pitchFamily="-109" charset="-128"/>
          <a:cs typeface="ＭＳ Ｐゴシック" pitchFamily="-109" charset="-128"/>
        </a:defRPr>
      </a:lvl7pPr>
      <a:lvl8pPr marL="1371600" algn="l" rtl="0" fontAlgn="base">
        <a:spcBef>
          <a:spcPct val="0"/>
        </a:spcBef>
        <a:spcAft>
          <a:spcPct val="0"/>
        </a:spcAft>
        <a:defRPr sz="2800" b="1">
          <a:solidFill>
            <a:srgbClr val="10248C"/>
          </a:solidFill>
          <a:latin typeface="Trebuchet MS" pitchFamily="-109" charset="0"/>
          <a:ea typeface="ＭＳ Ｐゴシック" pitchFamily="-109" charset="-128"/>
          <a:cs typeface="ＭＳ Ｐゴシック" pitchFamily="-109" charset="-128"/>
        </a:defRPr>
      </a:lvl8pPr>
      <a:lvl9pPr marL="1828800" algn="l" rtl="0" fontAlgn="base">
        <a:spcBef>
          <a:spcPct val="0"/>
        </a:spcBef>
        <a:spcAft>
          <a:spcPct val="0"/>
        </a:spcAft>
        <a:defRPr sz="2800" b="1">
          <a:solidFill>
            <a:srgbClr val="10248C"/>
          </a:solidFill>
          <a:latin typeface="Trebuchet MS" pitchFamily="-109" charset="0"/>
          <a:ea typeface="ＭＳ Ｐゴシック" pitchFamily="-109" charset="-128"/>
          <a:cs typeface="ＭＳ Ｐゴシック" pitchFamily="-109" charset="-128"/>
        </a:defRPr>
      </a:lvl9pPr>
    </p:titleStyle>
    <p:bodyStyle>
      <a:lvl1pPr algn="l" rtl="0" eaLnBrk="0" fontAlgn="base" hangingPunct="0">
        <a:lnSpc>
          <a:spcPct val="125000"/>
        </a:lnSpc>
        <a:spcBef>
          <a:spcPct val="40000"/>
        </a:spcBef>
        <a:spcAft>
          <a:spcPct val="0"/>
        </a:spcAft>
        <a:defRPr>
          <a:solidFill>
            <a:srgbClr val="58595C"/>
          </a:solidFill>
          <a:latin typeface="Akrobat ExtraBold" panose="00000900000000000000" pitchFamily="50" charset="0"/>
          <a:ea typeface="+mn-ea"/>
          <a:cs typeface="Arial" panose="020B0604020202020204" pitchFamily="34" charset="0"/>
        </a:defRPr>
      </a:lvl1pPr>
      <a:lvl2pPr marL="406400" indent="-114300" algn="l" rtl="0" eaLnBrk="0" fontAlgn="base" hangingPunct="0">
        <a:lnSpc>
          <a:spcPct val="125000"/>
        </a:lnSpc>
        <a:spcBef>
          <a:spcPct val="40000"/>
        </a:spcBef>
        <a:spcAft>
          <a:spcPct val="0"/>
        </a:spcAft>
        <a:buClr>
          <a:srgbClr val="B64D23"/>
        </a:buClr>
        <a:buFont typeface="Times" panose="02020603050405020304" pitchFamily="18" charset="0"/>
        <a:buChar char="•"/>
        <a:defRPr sz="1800">
          <a:solidFill>
            <a:srgbClr val="130F0D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749300" indent="-114300" algn="l" rtl="0" eaLnBrk="0" fontAlgn="base" hangingPunct="0">
        <a:lnSpc>
          <a:spcPct val="125000"/>
        </a:lnSpc>
        <a:spcBef>
          <a:spcPct val="40000"/>
        </a:spcBef>
        <a:spcAft>
          <a:spcPct val="0"/>
        </a:spcAft>
        <a:buClr>
          <a:srgbClr val="B64D23"/>
        </a:buClr>
        <a:buChar char="-"/>
        <a:defRPr sz="1600">
          <a:solidFill>
            <a:srgbClr val="130F0D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544638" indent="-173038" algn="l" rtl="0" eaLnBrk="0" fontAlgn="base" hangingPunct="0">
        <a:spcBef>
          <a:spcPct val="20000"/>
        </a:spcBef>
        <a:spcAft>
          <a:spcPct val="0"/>
        </a:spcAft>
        <a:defRPr sz="1600">
          <a:solidFill>
            <a:schemeClr val="bg1">
              <a:lumMod val="50000"/>
            </a:schemeClr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defRPr sz="1600">
          <a:solidFill>
            <a:schemeClr val="bg1">
              <a:lumMod val="50000"/>
            </a:schemeClr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Verdana" pitchFamily="-109" charset="0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Verdana" pitchFamily="-109" charset="0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Verdana" pitchFamily="-109" charset="0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defRPr sz="2000">
          <a:solidFill>
            <a:schemeClr val="tx1"/>
          </a:solidFill>
          <a:latin typeface="Verdana" pitchFamily="-109" charset="0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hyperlink" Target="http://alistair.cockburn.us/Shu+Ha+Ri+Kokoro" TargetMode="External"/><Relationship Id="rId2" Type="http://schemas.openxmlformats.org/officeDocument/2006/relationships/hyperlink" Target="https://hbr.org/1986/01/the-new-new-product-development-game/ar/1" TargetMode="External"/><Relationship Id="rId1" Type="http://schemas.openxmlformats.org/officeDocument/2006/relationships/slideLayout" Target="../slideLayouts/slideLayout3.xml"/><Relationship Id="rId6" Type="http://schemas.openxmlformats.org/officeDocument/2006/relationships/hyperlink" Target="http://blog.crisp.se/2016/03/15/henrikkniberg/agile-at-lego" TargetMode="External"/><Relationship Id="rId5" Type="http://schemas.openxmlformats.org/officeDocument/2006/relationships/hyperlink" Target="http://www.forbes.com/sites/jurgenappelo/2016/03/04/agile-scaling-anarchists-dictators-and-networkers/" TargetMode="External"/><Relationship Id="rId4" Type="http://schemas.openxmlformats.org/officeDocument/2006/relationships/hyperlink" Target="http://alistair.cockburn.us/Using+the+Heart+of+Agile+on+the+problem+of+scaling" TargetMode="Externa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Relationship Id="rId9" Type="http://schemas.openxmlformats.org/officeDocument/2006/relationships/image" Target="../media/image29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171400"/>
            <a:ext cx="9144000" cy="619268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1385391" y="764704"/>
            <a:ext cx="6336704" cy="4176464"/>
          </a:xfrm>
          <a:prstGeom prst="rect">
            <a:avLst/>
          </a:prstGeom>
          <a:solidFill>
            <a:schemeClr val="bg1">
              <a:alpha val="7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CA" altLang="lv-LV" sz="6600" b="1" dirty="0">
                <a:solidFill>
                  <a:srgbClr val="B64D23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ENTERPRISE</a:t>
            </a:r>
            <a:br>
              <a:rPr lang="lv-LV" altLang="lv-LV" sz="6600" b="1" dirty="0">
                <a:solidFill>
                  <a:srgbClr val="B64D23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</a:br>
            <a:r>
              <a:rPr lang="en-CA" altLang="lv-LV" sz="6600" b="1" dirty="0">
                <a:solidFill>
                  <a:srgbClr val="B64D23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AGILE PASTA</a:t>
            </a:r>
            <a:br>
              <a:rPr lang="en-CA" altLang="lv-LV" sz="6600" b="1" dirty="0">
                <a:solidFill>
                  <a:srgbClr val="B64D23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</a:br>
            <a:r>
              <a:rPr lang="lv-LV" altLang="lv-LV" sz="4000" b="1" dirty="0">
                <a:solidFill>
                  <a:srgbClr val="B64D23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br>
              <a:rPr lang="en-CA" altLang="lv-LV" sz="6600" b="1" dirty="0">
                <a:solidFill>
                  <a:srgbClr val="B64D23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</a:br>
            <a:r>
              <a:rPr lang="en-CA" altLang="lv-LV" sz="4400" b="1" dirty="0">
                <a:solidFill>
                  <a:srgbClr val="B64D23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A game on Agile Scaling</a:t>
            </a:r>
            <a:endParaRPr kumimoji="0" lang="en-US" sz="6600" b="1" i="0" u="none" strike="noStrike" cap="none" normalizeH="0" baseline="0" dirty="0">
              <a:ln>
                <a:noFill/>
              </a:ln>
              <a:solidFill>
                <a:srgbClr val="B64D23"/>
              </a:solidFill>
              <a:effectLst/>
              <a:latin typeface="Roboto Condensed" panose="02000000000000000000" pitchFamily="2" charset="0"/>
              <a:ea typeface="Roboto Condensed" panose="02000000000000000000" pitchFamily="2" charset="0"/>
              <a:cs typeface="ＭＳ Ｐゴシック" pitchFamily="-109" charset="-12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SCRUM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1700808"/>
            <a:ext cx="8392639" cy="389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7361552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7772400" cy="1219200"/>
          </a:xfrm>
        </p:spPr>
        <p:txBody>
          <a:bodyPr/>
          <a:lstStyle/>
          <a:p>
            <a:r>
              <a:rPr lang="en-US" dirty="0"/>
              <a:t>LEAN</a:t>
            </a:r>
            <a:br>
              <a:rPr lang="lv-LV" dirty="0"/>
            </a:br>
            <a:r>
              <a:rPr lang="en-US" sz="2800" dirty="0"/>
              <a:t>not having much fat on the body: thin, strong, healthy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6830" y="1340768"/>
            <a:ext cx="7969767" cy="1008112"/>
          </a:xfrm>
        </p:spPr>
        <p:txBody>
          <a:bodyPr/>
          <a:lstStyle/>
          <a:p>
            <a:r>
              <a:rPr lang="en-US" sz="2000" dirty="0"/>
              <a:t>The core idea of Lean is to </a:t>
            </a:r>
            <a:r>
              <a:rPr lang="en-US" sz="2000" dirty="0" err="1"/>
              <a:t>maximise</a:t>
            </a:r>
            <a:r>
              <a:rPr lang="en-US" sz="2000" dirty="0"/>
              <a:t> customer value while </a:t>
            </a:r>
            <a:r>
              <a:rPr lang="en-US" sz="2000" dirty="0" err="1"/>
              <a:t>minimising</a:t>
            </a:r>
            <a:r>
              <a:rPr lang="en-US" sz="2000" dirty="0"/>
              <a:t> waste,</a:t>
            </a:r>
          </a:p>
          <a:p>
            <a:r>
              <a:rPr lang="en-US" sz="2000" dirty="0"/>
              <a:t>e.g. overproduction, waiting, defects etc.</a:t>
            </a:r>
          </a:p>
        </p:txBody>
      </p:sp>
      <p:pic>
        <p:nvPicPr>
          <p:cNvPr id="4" name="Picture 6" descr="https://lh3.googleusercontent.com/oqKuE-5RlqAEgmZAqgxjKX5IvHlU1YNTHoYjTK1F7AZVkWq4YOc-1DwiRhlKtjia5SJeQ--A14t4UyeX6Ub5FWvqbaRAHPOsxnUpGjV89PcMTnX0rbeUnUGo7-GnmzoQH_1ISi9q7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830" y="2413842"/>
            <a:ext cx="2368986" cy="3574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79" t="1470" r="1592" b="17072"/>
          <a:stretch/>
        </p:blipFill>
        <p:spPr bwMode="auto">
          <a:xfrm>
            <a:off x="2915815" y="2413792"/>
            <a:ext cx="5600781" cy="3597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825129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KANBAN </a:t>
            </a:r>
            <a:r>
              <a:rPr lang="lv-LV" dirty="0"/>
              <a:t>i</a:t>
            </a:r>
            <a:r>
              <a:rPr lang="en-US" dirty="0"/>
              <a:t>s used in LEAN</a:t>
            </a:r>
            <a:br>
              <a:rPr lang="lv-LV" dirty="0"/>
            </a:br>
            <a:r>
              <a:rPr lang="en-US" dirty="0"/>
              <a:t>TO VISUALISE WORKFLOW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5248" y="1556792"/>
            <a:ext cx="3944597" cy="4362450"/>
          </a:xfrm>
        </p:spPr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Process/flow become visual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Changes - evolutionary/ incremental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/>
              <a:t>Does not change roles</a:t>
            </a:r>
          </a:p>
        </p:txBody>
      </p:sp>
      <p:pic>
        <p:nvPicPr>
          <p:cNvPr id="4" name="Picture 9" descr="https://lh5.googleusercontent.com/myK-Dh6d1t45Gz72h8Y5dyBgRpy8q96_-l4Vf-ej6d5Y04c1lFWzuR7UDJYpKMjMYa08MoZ1ShTuNdF7fwGPWEJuXykeU74YZJ4nG7uEQZcjJ6V12RnAbKv3_5TZL89QF12So66DM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132" y="1700808"/>
            <a:ext cx="4645243" cy="4392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0" b="25140"/>
          <a:stretch>
            <a:fillRect/>
          </a:stretch>
        </p:blipFill>
        <p:spPr bwMode="auto">
          <a:xfrm>
            <a:off x="-23813" y="1410742"/>
            <a:ext cx="9191626" cy="465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 bwMode="auto">
          <a:xfrm>
            <a:off x="-7507" y="3140968"/>
            <a:ext cx="4579507" cy="1728192"/>
          </a:xfrm>
          <a:prstGeom prst="rect">
            <a:avLst/>
          </a:prstGeom>
          <a:solidFill>
            <a:schemeClr val="bg1">
              <a:alpha val="7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lvl="1">
              <a:lnSpc>
                <a:spcPct val="125000"/>
              </a:lnSpc>
              <a:spcBef>
                <a:spcPct val="40000"/>
              </a:spcBef>
            </a:pPr>
            <a:r>
              <a:rPr lang="en-US" b="1" dirty="0">
                <a:solidFill>
                  <a:srgbClr val="58595C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anose="020B0604020202020204" pitchFamily="34" charset="0"/>
              </a:rPr>
              <a:t>“Less is more!”</a:t>
            </a:r>
            <a:br>
              <a:rPr lang="en-US" b="1" dirty="0">
                <a:solidFill>
                  <a:srgbClr val="58595C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anose="020B0604020202020204" pitchFamily="34" charset="0"/>
              </a:rPr>
            </a:br>
            <a:r>
              <a:rPr lang="en-US" b="1" dirty="0">
                <a:solidFill>
                  <a:srgbClr val="58595C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anose="020B0604020202020204" pitchFamily="34" charset="0"/>
              </a:rPr>
              <a:t>by limiting work in progress</a:t>
            </a:r>
            <a:br>
              <a:rPr lang="lv-LV" b="1" dirty="0">
                <a:solidFill>
                  <a:srgbClr val="58595C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anose="020B0604020202020204" pitchFamily="34" charset="0"/>
              </a:rPr>
            </a:br>
            <a:r>
              <a:rPr lang="en-US" b="1" dirty="0">
                <a:solidFill>
                  <a:srgbClr val="58595C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anose="020B0604020202020204" pitchFamily="34" charset="0"/>
              </a:rPr>
              <a:t>switching context is minimized</a:t>
            </a:r>
          </a:p>
        </p:txBody>
      </p:sp>
    </p:spTree>
    <p:extLst>
      <p:ext uri="{BB962C8B-B14F-4D97-AF65-F5344CB8AC3E}">
        <p14:creationId xmlns:p14="http://schemas.microsoft.com/office/powerpoint/2010/main" val="3462137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WHY SCALING AGILE?</a:t>
            </a:r>
          </a:p>
        </p:txBody>
      </p:sp>
      <p:pic>
        <p:nvPicPr>
          <p:cNvPr id="4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25" t="4640" r="16454" b="3801"/>
          <a:stretch>
            <a:fillRect/>
          </a:stretch>
        </p:blipFill>
        <p:spPr bwMode="auto">
          <a:xfrm>
            <a:off x="1513787" y="1366034"/>
            <a:ext cx="6116427" cy="47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0651765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25" t="5481" r="16454" b="4640"/>
          <a:stretch>
            <a:fillRect/>
          </a:stretch>
        </p:blipFill>
        <p:spPr bwMode="auto">
          <a:xfrm>
            <a:off x="467544" y="332656"/>
            <a:ext cx="8355270" cy="6291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508" t="5479" r="15508" b="2962"/>
          <a:stretch>
            <a:fillRect/>
          </a:stretch>
        </p:blipFill>
        <p:spPr bwMode="auto">
          <a:xfrm>
            <a:off x="251520" y="188640"/>
            <a:ext cx="8625016" cy="64385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GAME SCHEDULE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>
                <a:solidFill>
                  <a:srgbClr val="B64D23"/>
                </a:solidFill>
              </a:rPr>
              <a:t>00:05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Getting common language</a:t>
            </a:r>
          </a:p>
          <a:p>
            <a:r>
              <a:rPr lang="en-US" sz="2800" dirty="0">
                <a:solidFill>
                  <a:srgbClr val="B64D23"/>
                </a:solidFill>
              </a:rPr>
              <a:t>00:15 </a:t>
            </a:r>
            <a:r>
              <a:rPr lang="lv-LV" sz="2800" dirty="0">
                <a:solidFill>
                  <a:srgbClr val="B64D23"/>
                </a:solidFill>
              </a:rPr>
              <a:t> </a:t>
            </a:r>
            <a:r>
              <a:rPr lang="en-US" sz="2800" dirty="0">
                <a:solidFill>
                  <a:srgbClr val="B64D23"/>
                </a:solidFill>
              </a:rPr>
              <a:t>Game objective and rules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00:20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/>
              <a:t>Part 1 – “produce” pasta in each team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00:40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Part 2 – scale into 2 team co-operation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01:00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Part 3 – scale into Enterprise Agile Pasta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01:20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Workshop retrospective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01:45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Close</a:t>
            </a:r>
          </a:p>
        </p:txBody>
      </p:sp>
    </p:spTree>
    <p:extLst>
      <p:ext uri="{BB962C8B-B14F-4D97-AF65-F5344CB8AC3E}">
        <p14:creationId xmlns:p14="http://schemas.microsoft.com/office/powerpoint/2010/main" val="406430110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63688" y="1484784"/>
            <a:ext cx="4918288" cy="413989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OBJECTIVE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6830" y="2204864"/>
            <a:ext cx="7969767" cy="2850252"/>
          </a:xfrm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en-US" sz="5400" dirty="0"/>
              <a:t>to “produce” as much pasta</a:t>
            </a:r>
            <a:br>
              <a:rPr lang="lv-LV" sz="5400" dirty="0"/>
            </a:br>
            <a:r>
              <a:rPr lang="en-US" sz="5400" dirty="0"/>
              <a:t>as you can.</a:t>
            </a:r>
          </a:p>
          <a:p>
            <a:pPr algn="ctr">
              <a:lnSpc>
                <a:spcPct val="100000"/>
              </a:lnSpc>
            </a:pPr>
            <a:r>
              <a:rPr lang="en-US" sz="3200" dirty="0"/>
              <a:t>Pasta is “produced” when everybody have touched each piece of it.</a:t>
            </a:r>
          </a:p>
        </p:txBody>
      </p:sp>
    </p:spTree>
    <p:extLst>
      <p:ext uri="{BB962C8B-B14F-4D97-AF65-F5344CB8AC3E}">
        <p14:creationId xmlns:p14="http://schemas.microsoft.com/office/powerpoint/2010/main" val="338746368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RULES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3200" dirty="0"/>
              <a:t>Can not pass to the person next to you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3200" dirty="0"/>
              <a:t>Start and finish with the same person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3200" dirty="0"/>
              <a:t>Must have “air time”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3200" dirty="0"/>
              <a:t>3 iterations (2’) + 3 </a:t>
            </a:r>
            <a:r>
              <a:rPr lang="en-US" sz="3200" dirty="0" err="1"/>
              <a:t>retro&amp;planning</a:t>
            </a:r>
            <a:r>
              <a:rPr lang="en-US" sz="3200" dirty="0"/>
              <a:t> (1’)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3200" dirty="0"/>
              <a:t>Do the counting during iteration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3200" dirty="0"/>
              <a:t>No “batches”</a:t>
            </a:r>
          </a:p>
        </p:txBody>
      </p:sp>
    </p:spTree>
    <p:extLst>
      <p:ext uri="{BB962C8B-B14F-4D97-AF65-F5344CB8AC3E}">
        <p14:creationId xmlns:p14="http://schemas.microsoft.com/office/powerpoint/2010/main" val="340340047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GAME SCHEDULE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>
                <a:solidFill>
                  <a:srgbClr val="B64D23"/>
                </a:solidFill>
              </a:rPr>
              <a:t>00:05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/>
              <a:t>Getting common language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00:15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Game objective and rules</a:t>
            </a:r>
          </a:p>
          <a:p>
            <a:r>
              <a:rPr lang="en-US" sz="2800" dirty="0">
                <a:solidFill>
                  <a:srgbClr val="B64D23"/>
                </a:solidFill>
              </a:rPr>
              <a:t>00:20</a:t>
            </a:r>
            <a:r>
              <a:rPr lang="lv-LV" sz="2800" dirty="0">
                <a:solidFill>
                  <a:srgbClr val="B64D23"/>
                </a:solidFill>
              </a:rPr>
              <a:t> </a:t>
            </a:r>
            <a:r>
              <a:rPr lang="en-US" sz="2800" dirty="0">
                <a:solidFill>
                  <a:srgbClr val="B64D23"/>
                </a:solidFill>
              </a:rPr>
              <a:t> Part 1 – “produce” pasta in each team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00:40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Part 2 – scale into 2 team co-operation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01:00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Part 3 – scale into Enterprise Agile Pasta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01:20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/>
              <a:t>Workshop retrospective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01:45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/>
              <a:t>Close</a:t>
            </a:r>
          </a:p>
        </p:txBody>
      </p:sp>
    </p:spTree>
    <p:extLst>
      <p:ext uri="{BB962C8B-B14F-4D97-AF65-F5344CB8AC3E}">
        <p14:creationId xmlns:p14="http://schemas.microsoft.com/office/powerpoint/2010/main" val="37543779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-8291"/>
            <a:ext cx="7772400" cy="1205043"/>
          </a:xfrm>
        </p:spPr>
        <p:txBody>
          <a:bodyPr/>
          <a:lstStyle/>
          <a:p>
            <a:r>
              <a:rPr lang="lv-LV" dirty="0"/>
              <a:t>Vladimirs IVANOVS</a:t>
            </a:r>
            <a:br>
              <a:rPr lang="lv-LV" dirty="0"/>
            </a:br>
            <a:r>
              <a:rPr lang="lv-LV" sz="3200" b="0" dirty="0"/>
              <a:t>agiletransformer.com</a:t>
            </a:r>
            <a:endParaRPr lang="en-US" b="0" dirty="0"/>
          </a:p>
        </p:txBody>
      </p:sp>
      <p:pic>
        <p:nvPicPr>
          <p:cNvPr id="4" name="Picture 5" descr="http://itsm.lv/card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64" b="3997"/>
          <a:stretch/>
        </p:blipFill>
        <p:spPr bwMode="auto">
          <a:xfrm>
            <a:off x="611561" y="1558409"/>
            <a:ext cx="7920880" cy="41748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1309177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PLANNING</a:t>
            </a:r>
            <a:endParaRPr lang="en-US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9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2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3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4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7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9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2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3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4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7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8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9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2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3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6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7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0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3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4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6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7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9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50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 dirty="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3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6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7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9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0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1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2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3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4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5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6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7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9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0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2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3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5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6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8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9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80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1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2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3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4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5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6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7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8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9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0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1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2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3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4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5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6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7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8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9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00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1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2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3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4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5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6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7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8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9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0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1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2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3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4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5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6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7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8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9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0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1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2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3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4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5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6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7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8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9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30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1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2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3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4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5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6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7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8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9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0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1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2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3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4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5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6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7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8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9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0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1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2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3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4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5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6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7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8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9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60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1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2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3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4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5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6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7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8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9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0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1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2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3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4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5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6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7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8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9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0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1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2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3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4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5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6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7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8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9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90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1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2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3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4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5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6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7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8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9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0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1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2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3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4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5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6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7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8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9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0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1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2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3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4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5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6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7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8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9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20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1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2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3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4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5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6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7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8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9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0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1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2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3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4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5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6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7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8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9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0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1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2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3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4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5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6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7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8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9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50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1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2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3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4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5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6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7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60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1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2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3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4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5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6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7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8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9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7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9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8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3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5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9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1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2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5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7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6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3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4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1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8246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PLANNING</a:t>
            </a:r>
            <a:endParaRPr lang="en-US" dirty="0"/>
          </a:p>
        </p:txBody>
      </p:sp>
      <p:sp>
        <p:nvSpPr>
          <p:cNvPr id="292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93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295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296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297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8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9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0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1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302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3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4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5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6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307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8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9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0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1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312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3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4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5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6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317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8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9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20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1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2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3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4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25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6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27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28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9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0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31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32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3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4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335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6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7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338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9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40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41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2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43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4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5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46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7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8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49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0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1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52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3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4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55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6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7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58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9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0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361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2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3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364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5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6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67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68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9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70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71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2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3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374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5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6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7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8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9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80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1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82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3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4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85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6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7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88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9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0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91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2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3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94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5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6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97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8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9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00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1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2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03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4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5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06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7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8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09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0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1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12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13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4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15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6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7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18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9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0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21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2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3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24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5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6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27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8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9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30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1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2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33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4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5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36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7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8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39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0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1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42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3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4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45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6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7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48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9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0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51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2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3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54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5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6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57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8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9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60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1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2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63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4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5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66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7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8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69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70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1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72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73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4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75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6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7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78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9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0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81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2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3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84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5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6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87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8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9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90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1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2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93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4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5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96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7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8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99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0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1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2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3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4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5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6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7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8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9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0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1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2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3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4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5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6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7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8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9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0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1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2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3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4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5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6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7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8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9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0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1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2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3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4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5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6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7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8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9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0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1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542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3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44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5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6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7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8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9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550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551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2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3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554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5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6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557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575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7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6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8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571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3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2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9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567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9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8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60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563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5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4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1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2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579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952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1st ITERATION</a:t>
            </a: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9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2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3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4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7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9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2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3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4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7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8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9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2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3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6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7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0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3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4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6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7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9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50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3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5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6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7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9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0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1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2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3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4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5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6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7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9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0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2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3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5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6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8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9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80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1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2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3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4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5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6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7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8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9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0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1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2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3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4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5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6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7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8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9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00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1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2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3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4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5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6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7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8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9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0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1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2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3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4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5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6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7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8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9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0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1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2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3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4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5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6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7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8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9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30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1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2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3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4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5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6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7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8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9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0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1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2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3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4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5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6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7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8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9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0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1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2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3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4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5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6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7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8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9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60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1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2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3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4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5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6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7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8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9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0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1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2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3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4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5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6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7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8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9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0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1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2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3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4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5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6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7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8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9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90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1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2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3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4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5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6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7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8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9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0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1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2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3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4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5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6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7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8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9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0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1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2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3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4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5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6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7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8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9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20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1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2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3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4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5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6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7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8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9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0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1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2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3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4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5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6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7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8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9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0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1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2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3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4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5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6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7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8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9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50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1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2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3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4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5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6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7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60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1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2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3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4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5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6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7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8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9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7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9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8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3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5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9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1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2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5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7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6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3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4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1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8367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1st ITERATION</a:t>
            </a:r>
          </a:p>
        </p:txBody>
      </p:sp>
      <p:sp>
        <p:nvSpPr>
          <p:cNvPr id="292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93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295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296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297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8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9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0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1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302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3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4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5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6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307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8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9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0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1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312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3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4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5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6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317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8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9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20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1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2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3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4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25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6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27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28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9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0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31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32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3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4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335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6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7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338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9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40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41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2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43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4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5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46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7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8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49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0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1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52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3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4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55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6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7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58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9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0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361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2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3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364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5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6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67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68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9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70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71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2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3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374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5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6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7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8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9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80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1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82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3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4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85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6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7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88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9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0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91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2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3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94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5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6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97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8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9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00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1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2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03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4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5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06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7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8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09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0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1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12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13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4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15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6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7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18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9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0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21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2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3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24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5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6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27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8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9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30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1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2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33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4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5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36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7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8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39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0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1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42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3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4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45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6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7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48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9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0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51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2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3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54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5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6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57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8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9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60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1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2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63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4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5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66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7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8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69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70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1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72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73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4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75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6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7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78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9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0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81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2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3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84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5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6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87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8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9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90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1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2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93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4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5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96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7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8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99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0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1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2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3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4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5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6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7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8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9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0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1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2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3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4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5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6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7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8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9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0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1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2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3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4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5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6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7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8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9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0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1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2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3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4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5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6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7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8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9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0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1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542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3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44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5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6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7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8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9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550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551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2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3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554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5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6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557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575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7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6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8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571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3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2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9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567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9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8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60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563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5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4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1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2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579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7169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RETRO &amp; PLANNING</a:t>
            </a:r>
            <a:endParaRPr lang="en-US" dirty="0"/>
          </a:p>
        </p:txBody>
      </p:sp>
      <p:sp>
        <p:nvSpPr>
          <p:cNvPr id="291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80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1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582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583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584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85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86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87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588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589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0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1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2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593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594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5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6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7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598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599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0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1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2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603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604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5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6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7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608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609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610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611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612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3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14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15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6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17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618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19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0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1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622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3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4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625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6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7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628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9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630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1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32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633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4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35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36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7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38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9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0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41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42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3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44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45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6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47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648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9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0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651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52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3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54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55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6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57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658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9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60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661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62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63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64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65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66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67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68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69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0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71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672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3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74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675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6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77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78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9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0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81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2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3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84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5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6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87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8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9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690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1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92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693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4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95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96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7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98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99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00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01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02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3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04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05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6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07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08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9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0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11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2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3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14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5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6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17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8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9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20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1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22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3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4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25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26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7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28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29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0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31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32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3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34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35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6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37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38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9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0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41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2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3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44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5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6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47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8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9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50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1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52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53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4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55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6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7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58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59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0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61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62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63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64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65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66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67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68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9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0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71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2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3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74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5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6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77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8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9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80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1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82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83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4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85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86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7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88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89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0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91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92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3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94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95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6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97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98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9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0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801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2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3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804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5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6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807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8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9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810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1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12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3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4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15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816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7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18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819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0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21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822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3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24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25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6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27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28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829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0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831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832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3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4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5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836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837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838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9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840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841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42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843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844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862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64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5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63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5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858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60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9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6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854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56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7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5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7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850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52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1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48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49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866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04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6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6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7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7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7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RETRO &amp; PLANNING</a:t>
            </a:r>
            <a:endParaRPr lang="en-US" dirty="0"/>
          </a:p>
        </p:txBody>
      </p:sp>
      <p:sp>
        <p:nvSpPr>
          <p:cNvPr id="292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93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295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296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297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8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9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0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1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302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3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4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5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6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307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8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9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0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1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312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3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4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5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6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317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8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9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20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1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2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3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4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25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6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27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28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9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0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31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32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3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4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335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6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7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338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9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40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41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2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43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4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5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46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7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8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49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0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1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52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3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4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55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6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7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58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9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0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361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2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3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364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5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6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67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68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9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70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71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2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3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374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5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6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7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8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9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80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1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82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3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4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85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6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7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88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9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0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91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2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3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94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5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6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97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8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9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00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1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2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03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4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5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06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7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8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09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0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1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12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13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4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15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6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7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18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9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0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21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2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3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24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5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6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27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8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9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30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1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2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33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4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5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36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7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8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39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0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1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42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3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4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45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6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7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48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9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0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51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2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3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54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5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6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57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8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9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60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1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2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63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4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5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66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7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8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69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70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1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72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73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4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75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6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7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78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9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0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81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2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3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84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5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6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87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8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9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90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1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2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93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4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5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96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7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8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99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0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1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2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3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4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5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6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7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8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9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0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1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2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3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4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5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6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7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8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9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0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1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2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3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4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5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6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7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8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9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0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1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2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3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4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5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6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7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8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9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0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1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542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3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44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5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6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7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8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9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550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551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2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3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554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5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6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557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575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7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6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8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571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3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2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9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567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9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8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60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563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5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4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1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2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579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3115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2nd</a:t>
            </a:r>
            <a:r>
              <a:rPr lang="en-US" dirty="0"/>
              <a:t> ITERATION</a:t>
            </a:r>
          </a:p>
        </p:txBody>
      </p:sp>
      <p:sp>
        <p:nvSpPr>
          <p:cNvPr id="291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80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1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582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583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584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85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86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87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588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589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0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1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2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593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594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5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6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7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598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599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0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1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2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603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604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5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6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7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608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609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610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611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612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3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14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15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6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17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618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19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0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1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622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3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4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625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6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7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628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9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630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1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32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633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4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35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36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7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38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9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0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41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42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3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44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45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6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47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648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9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0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651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52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3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54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55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6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57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658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9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60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661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62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63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64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65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66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67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68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69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0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71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672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3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74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675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6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77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78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9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0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81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2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3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84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5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6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87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8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9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690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1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92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693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4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95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96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7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98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99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00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01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02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3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04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05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6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07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08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9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0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11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2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3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14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5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6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17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8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9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20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1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22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3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4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25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26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7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28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29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0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31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32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3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34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35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6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37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38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9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0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41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2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3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44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5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6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47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8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9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50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1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52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53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4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55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6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7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58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59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0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61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62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63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64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65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66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67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68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9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0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71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2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3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74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5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6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77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8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9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80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1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82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83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4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85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86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7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88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89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0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91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92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3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94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95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6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97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98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9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0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801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2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3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804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5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6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807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8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9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810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1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12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3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4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15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816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7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18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819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0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21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822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3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24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25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6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27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28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829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0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831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832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3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4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5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836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837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838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9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840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841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42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843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844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862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64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5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63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5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858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60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9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6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854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56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7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5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7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850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52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1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48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49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866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7878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6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6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7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7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7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2nd</a:t>
            </a:r>
            <a:r>
              <a:rPr lang="en-US" dirty="0"/>
              <a:t> ITERATION</a:t>
            </a:r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871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Rectangle 291"/>
          <p:cNvSpPr/>
          <p:nvPr/>
        </p:nvSpPr>
        <p:spPr bwMode="auto">
          <a:xfrm>
            <a:off x="0" y="0"/>
            <a:ext cx="9144000" cy="6021288"/>
          </a:xfrm>
          <a:prstGeom prst="rect">
            <a:avLst/>
          </a:prstGeom>
          <a:solidFill>
            <a:srgbClr val="00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>
              <a:ln>
                <a:noFill/>
              </a:ln>
              <a:solidFill>
                <a:srgbClr val="66FF66"/>
              </a:solidFill>
              <a:effectLst/>
              <a:latin typeface="Arial" pitchFamily="-109" charset="0"/>
              <a:ea typeface="ＭＳ Ｐゴシック" pitchFamily="-109" charset="-128"/>
              <a:cs typeface="ＭＳ Ｐゴシック" pitchFamily="-109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6830" y="764704"/>
            <a:ext cx="7969767" cy="1219200"/>
          </a:xfrm>
        </p:spPr>
        <p:txBody>
          <a:bodyPr/>
          <a:lstStyle/>
          <a:p>
            <a:r>
              <a:rPr lang="lv-LV" sz="6600" dirty="0">
                <a:solidFill>
                  <a:schemeClr val="bg1"/>
                </a:solidFill>
              </a:rPr>
              <a:t>COMPETITION!</a:t>
            </a:r>
            <a:endParaRPr lang="en-US" sz="6600" dirty="0">
              <a:solidFill>
                <a:schemeClr val="bg1"/>
              </a:solidFill>
            </a:endParaRPr>
          </a:p>
        </p:txBody>
      </p:sp>
      <p:sp>
        <p:nvSpPr>
          <p:cNvPr id="291" name="Content Placeholder 290"/>
          <p:cNvSpPr>
            <a:spLocks noGrp="1"/>
          </p:cNvSpPr>
          <p:nvPr>
            <p:ph idx="1"/>
          </p:nvPr>
        </p:nvSpPr>
        <p:spPr>
          <a:xfrm>
            <a:off x="546830" y="1676772"/>
            <a:ext cx="7969767" cy="4343400"/>
          </a:xfrm>
        </p:spPr>
        <p:txBody>
          <a:bodyPr anchor="ctr"/>
          <a:lstStyle/>
          <a:p>
            <a:pPr algn="ctr"/>
            <a:r>
              <a:rPr lang="en-US" sz="4800" dirty="0"/>
              <a:t>Team that will produce more during the next iteration</a:t>
            </a:r>
            <a:r>
              <a:rPr lang="lv-LV" sz="4800" dirty="0"/>
              <a:t> </a:t>
            </a:r>
            <a:br>
              <a:rPr lang="lv-LV" sz="4800" dirty="0"/>
            </a:br>
            <a:r>
              <a:rPr lang="en-US" sz="4800" dirty="0"/>
              <a:t>will win!</a:t>
            </a:r>
          </a:p>
        </p:txBody>
      </p:sp>
    </p:spTree>
    <p:extLst>
      <p:ext uri="{BB962C8B-B14F-4D97-AF65-F5344CB8AC3E}">
        <p14:creationId xmlns:p14="http://schemas.microsoft.com/office/powerpoint/2010/main" val="224542744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RETRO &amp; PLANNING</a:t>
            </a:r>
            <a:endParaRPr lang="en-US" dirty="0"/>
          </a:p>
        </p:txBody>
      </p:sp>
      <p:sp>
        <p:nvSpPr>
          <p:cNvPr id="291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80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1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582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583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584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85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86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87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588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589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0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1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2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593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594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5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6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597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598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599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0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1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2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603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604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5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6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607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608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609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610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611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612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3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14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15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6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17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618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19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0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1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622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3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4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625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6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7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628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9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630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1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32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633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4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35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36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7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38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9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0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41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42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3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44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45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6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47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648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9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0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651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52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3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54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55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6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57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658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9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60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661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62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63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64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65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66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67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68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69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0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71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672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3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74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675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6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77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78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9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0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81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2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3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84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5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6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87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8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9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690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1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92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693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4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95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96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7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98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99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00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01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02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3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04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05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6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07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08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9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0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11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2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3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14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5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6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17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8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9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20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1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22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3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4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25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26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7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28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29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0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31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32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3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34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35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6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37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38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9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0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41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2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3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44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5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6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47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8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9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50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1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52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53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4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55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6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7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58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59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0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61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62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63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64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65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66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67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68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9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0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71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2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3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74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5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6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77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8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9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80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1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82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83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4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85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86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7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88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89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0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91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92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3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94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95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6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97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98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9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0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801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2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3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804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5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6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807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8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9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810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1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12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3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4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15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816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7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18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819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0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21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822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3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24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25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6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27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28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829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0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831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832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3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4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5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836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837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838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9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840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841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42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843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844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862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64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5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63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5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858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60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9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6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854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56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7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5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7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850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52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1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48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49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866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789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6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6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7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7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7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lv-LV" altLang="lv-LV"/>
          </a:p>
        </p:txBody>
      </p:sp>
      <p:sp>
        <p:nvSpPr>
          <p:cNvPr id="921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lv-LV" altLang="lv-LV"/>
          </a:p>
        </p:txBody>
      </p:sp>
      <p:pic>
        <p:nvPicPr>
          <p:cNvPr id="9220" name="Picture 2" descr="http://www.ipma2014.com/12ab34/wp-content/uploads/IPMA2014-71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12838" y="0"/>
            <a:ext cx="10293351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Picture 9" descr="C:\Users\user\Desktop\Events\agiletransformer\agiletransformer_shades_logo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48" t="9464" r="13348" b="46152"/>
          <a:stretch>
            <a:fillRect/>
          </a:stretch>
        </p:blipFill>
        <p:spPr bwMode="auto">
          <a:xfrm>
            <a:off x="4840288" y="527050"/>
            <a:ext cx="1460500" cy="167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RETRO &amp; PLANNING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473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3rd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1599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3rd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2493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DEBRIEF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algn="ctr"/>
            <a:r>
              <a:rPr lang="en-US" sz="5400" dirty="0"/>
              <a:t>What have you learned</a:t>
            </a:r>
            <a:br>
              <a:rPr lang="en-US" sz="5400" dirty="0"/>
            </a:br>
            <a:r>
              <a:rPr lang="en-US" sz="5400" dirty="0"/>
              <a:t> about </a:t>
            </a:r>
            <a:r>
              <a:rPr lang="en-US" sz="5400" dirty="0">
                <a:solidFill>
                  <a:srgbClr val="B64D23"/>
                </a:solidFill>
              </a:rPr>
              <a:t>agile</a:t>
            </a:r>
            <a:br>
              <a:rPr lang="en-US" sz="5400" dirty="0"/>
            </a:br>
            <a:r>
              <a:rPr lang="en-US" sz="5400" dirty="0"/>
              <a:t>during this part?</a:t>
            </a:r>
          </a:p>
        </p:txBody>
      </p:sp>
    </p:spTree>
    <p:extLst>
      <p:ext uri="{BB962C8B-B14F-4D97-AF65-F5344CB8AC3E}">
        <p14:creationId xmlns:p14="http://schemas.microsoft.com/office/powerpoint/2010/main" val="155200892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GAME SCHEDULE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>
                <a:solidFill>
                  <a:srgbClr val="B64D23"/>
                </a:solidFill>
              </a:rPr>
              <a:t>00:05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/>
              <a:t>Getting common language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00:15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Game objective and rules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00:20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Part 1 – “produce” pasta in each team</a:t>
            </a:r>
          </a:p>
          <a:p>
            <a:r>
              <a:rPr lang="en-US" sz="2800" dirty="0">
                <a:solidFill>
                  <a:srgbClr val="B64D23"/>
                </a:solidFill>
              </a:rPr>
              <a:t>00:40</a:t>
            </a:r>
            <a:r>
              <a:rPr lang="lv-LV" sz="2800" dirty="0">
                <a:solidFill>
                  <a:srgbClr val="B64D23"/>
                </a:solidFill>
              </a:rPr>
              <a:t> </a:t>
            </a:r>
            <a:r>
              <a:rPr lang="en-US" sz="2800" dirty="0">
                <a:solidFill>
                  <a:srgbClr val="B64D23"/>
                </a:solidFill>
              </a:rPr>
              <a:t> Part 2 – scale into 2 team co-operation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01:00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Part 3 – scale into Enterprise Agile Pasta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01:20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Workshop retrospective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01:45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Close</a:t>
            </a:r>
          </a:p>
        </p:txBody>
      </p:sp>
    </p:spTree>
    <p:extLst>
      <p:ext uri="{BB962C8B-B14F-4D97-AF65-F5344CB8AC3E}">
        <p14:creationId xmlns:p14="http://schemas.microsoft.com/office/powerpoint/2010/main" val="407322897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TASK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algn="ctr"/>
            <a:r>
              <a:rPr lang="en-US" sz="5400" dirty="0"/>
              <a:t>Choose the team</a:t>
            </a:r>
            <a:br>
              <a:rPr lang="lv-LV" sz="5400" dirty="0"/>
            </a:br>
            <a:r>
              <a:rPr lang="en-US" sz="5400" dirty="0"/>
              <a:t>to co-operate with!</a:t>
            </a:r>
          </a:p>
        </p:txBody>
      </p:sp>
    </p:spTree>
    <p:extLst>
      <p:ext uri="{BB962C8B-B14F-4D97-AF65-F5344CB8AC3E}">
        <p14:creationId xmlns:p14="http://schemas.microsoft.com/office/powerpoint/2010/main" val="249679873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PLANNING</a:t>
            </a:r>
            <a:endParaRPr lang="en-US" dirty="0"/>
          </a:p>
        </p:txBody>
      </p:sp>
      <p:sp>
        <p:nvSpPr>
          <p:cNvPr id="292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93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295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296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297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8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9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0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1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302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3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4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5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6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307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8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9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0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1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312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3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4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5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6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317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8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9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20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1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2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3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4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25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6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27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28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9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0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31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32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3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4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335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6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7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338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9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40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41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2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343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4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5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46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7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8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49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0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1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52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3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4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55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6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7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58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9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0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361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2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3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364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5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6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67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68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9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70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71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2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73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374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5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6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7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8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9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80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1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82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3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4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85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6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7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88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9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0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91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2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3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94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5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6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97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8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9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00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1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2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03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4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5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06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7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8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09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0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1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12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13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4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15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6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7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18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9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0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21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2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3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24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5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6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27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8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9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30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1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2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33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4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5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36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7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8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39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0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1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42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3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4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45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6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7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48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9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0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51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2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3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54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5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6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57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8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9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60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1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2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63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4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5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66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7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8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69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70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1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72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73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4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75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6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7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78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9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0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81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2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3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84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5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6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87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8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9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90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1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2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93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4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5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96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7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8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99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0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1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2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3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4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5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6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7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8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9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0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1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2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3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4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5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6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7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8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9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20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1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2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3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4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5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6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7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8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9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0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1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2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3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4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5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6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7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8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9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0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1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542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3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44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5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6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7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8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9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550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551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2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3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554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5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6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557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575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7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6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8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571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3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2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9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567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9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8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60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563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5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4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1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2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579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9998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4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PLANNING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lv-LV" altLang="lv-LV"/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lv-LV"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328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1st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0549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1st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624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WHY A GAME? ...again?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ctr"/>
            <a:r>
              <a:rPr lang="lv-LV" b="0" dirty="0"/>
              <a:t>Knowledge makes things more complicated </a:t>
            </a:r>
            <a:r>
              <a:rPr lang="lv-LV" dirty="0"/>
              <a:t>until it starts to simplify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350" t="4430" r="-350" b="1739"/>
          <a:stretch/>
        </p:blipFill>
        <p:spPr>
          <a:xfrm>
            <a:off x="1115616" y="1772816"/>
            <a:ext cx="6700898" cy="4248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486016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RETRO &amp; PLANNING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4118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RETRO &amp; PLANNING</a:t>
            </a:r>
            <a:endParaRPr lang="en-US" dirty="0"/>
          </a:p>
        </p:txBody>
      </p:sp>
      <p:sp>
        <p:nvSpPr>
          <p:cNvPr id="579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580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1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lv-LV" altLang="lv-LV"/>
          </a:p>
        </p:txBody>
      </p:sp>
      <p:sp>
        <p:nvSpPr>
          <p:cNvPr id="582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583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584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585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586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587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588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589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590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591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592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593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594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595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596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597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598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599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600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601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602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603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604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605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606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607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sp>
        <p:nvSpPr>
          <p:cNvPr id="608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609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610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611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lv-LV">
              <a:latin typeface="Arial Narrow" panose="020B0606020202030204" pitchFamily="34" charset="0"/>
            </a:endParaRPr>
          </a:p>
        </p:txBody>
      </p:sp>
      <p:grpSp>
        <p:nvGrpSpPr>
          <p:cNvPr id="612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3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14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15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6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17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618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19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20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1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622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23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4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625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26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27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628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29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30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1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32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633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4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35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36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37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38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9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0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41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42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3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44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45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6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47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648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9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50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651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52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53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54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55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56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57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658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59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60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661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62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63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64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65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66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667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68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69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0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71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672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3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74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675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6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77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78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9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80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81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2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83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84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5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86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87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8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89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690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1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92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693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4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95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696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97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98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699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00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01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02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3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04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05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6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07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08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9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10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11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2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13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14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5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16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17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8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19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20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1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22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3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4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25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26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27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28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29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0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31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32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3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34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35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6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37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38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9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40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41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2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43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44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5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46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47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8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49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50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1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52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53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4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55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6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57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58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59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0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61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62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63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64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65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66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67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68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9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70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771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2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73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774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5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76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777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8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79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780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1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82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783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4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85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86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87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88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89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0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91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92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3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94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95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6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97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798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99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00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801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2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03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804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5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06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807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08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09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810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1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12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3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4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15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816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17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18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819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0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21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822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3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24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25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26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27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28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829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30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831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832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3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4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835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836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837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838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39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840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841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42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843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844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862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64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5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63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5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858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60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9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6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854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56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7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5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7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850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852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3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1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48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49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sp>
        <p:nvSpPr>
          <p:cNvPr id="866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0124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6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6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6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6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6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6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6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6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6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7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7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7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6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7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7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7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7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7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7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7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7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7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7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8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8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8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8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8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2nd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3688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2nd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708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Rectangle 291"/>
          <p:cNvSpPr/>
          <p:nvPr/>
        </p:nvSpPr>
        <p:spPr bwMode="auto">
          <a:xfrm>
            <a:off x="0" y="0"/>
            <a:ext cx="9144000" cy="6021288"/>
          </a:xfrm>
          <a:prstGeom prst="rect">
            <a:avLst/>
          </a:prstGeom>
          <a:solidFill>
            <a:srgbClr val="00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>
              <a:ln>
                <a:noFill/>
              </a:ln>
              <a:solidFill>
                <a:srgbClr val="66FF66"/>
              </a:solidFill>
              <a:effectLst/>
              <a:latin typeface="Arial" pitchFamily="-109" charset="0"/>
              <a:ea typeface="ＭＳ Ｐゴシック" pitchFamily="-109" charset="-128"/>
              <a:cs typeface="ＭＳ Ｐゴシック" pitchFamily="-109" charset="-12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6830" y="1196752"/>
            <a:ext cx="7969767" cy="1219200"/>
          </a:xfrm>
        </p:spPr>
        <p:txBody>
          <a:bodyPr/>
          <a:lstStyle/>
          <a:p>
            <a:r>
              <a:rPr lang="lv-LV" sz="6600" dirty="0">
                <a:solidFill>
                  <a:schemeClr val="bg1"/>
                </a:solidFill>
              </a:rPr>
              <a:t>ORGANISATIONAL CHANGE!</a:t>
            </a:r>
            <a:endParaRPr lang="en-US" sz="6600" dirty="0">
              <a:solidFill>
                <a:schemeClr val="bg1"/>
              </a:solidFill>
            </a:endParaRPr>
          </a:p>
        </p:txBody>
      </p:sp>
      <p:sp>
        <p:nvSpPr>
          <p:cNvPr id="291" name="Content Placeholder 290"/>
          <p:cNvSpPr>
            <a:spLocks noGrp="1"/>
          </p:cNvSpPr>
          <p:nvPr>
            <p:ph idx="1"/>
          </p:nvPr>
        </p:nvSpPr>
        <p:spPr>
          <a:xfrm>
            <a:off x="546830" y="1676772"/>
            <a:ext cx="7969767" cy="4343400"/>
          </a:xfrm>
        </p:spPr>
        <p:txBody>
          <a:bodyPr anchor="ctr"/>
          <a:lstStyle/>
          <a:p>
            <a:pPr algn="ctr"/>
            <a:r>
              <a:rPr lang="en-US" sz="4800" dirty="0"/>
              <a:t>Work of the 2nd team is outsourced to Bangalore (India).</a:t>
            </a:r>
          </a:p>
        </p:txBody>
      </p:sp>
    </p:spTree>
    <p:extLst>
      <p:ext uri="{BB962C8B-B14F-4D97-AF65-F5344CB8AC3E}">
        <p14:creationId xmlns:p14="http://schemas.microsoft.com/office/powerpoint/2010/main" val="184540815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RETRO &amp; PLANNING</a:t>
            </a:r>
            <a:endParaRPr lang="en-US" dirty="0"/>
          </a:p>
        </p:txBody>
      </p:sp>
      <p:sp>
        <p:nvSpPr>
          <p:cNvPr id="291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92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294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295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296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7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8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9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0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301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2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3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4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5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306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7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8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9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0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311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2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3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4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5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316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7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8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9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0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1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2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3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24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5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26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27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8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29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30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31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2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3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334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5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6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337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8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9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40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1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342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3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4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45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6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7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48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9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0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51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3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54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5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6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57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8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9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360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1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2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363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4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5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66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67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8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69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1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72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373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4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5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6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7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8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79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0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81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2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3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84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5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6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87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8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9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90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1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2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93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4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5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96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7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8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99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0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1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02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3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4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05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6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7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08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9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0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11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12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3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14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5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6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17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8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9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20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1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2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23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4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5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26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7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8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29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0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1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32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3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4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35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6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7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38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9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0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41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2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3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44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5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6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47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8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9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50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1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2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53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4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5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56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7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8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59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0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1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62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3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4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65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6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7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68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9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0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71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72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3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74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5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6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77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8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9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80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1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2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83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4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5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86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7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8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89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0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1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92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3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4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95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6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7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98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9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0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1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2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3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4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5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6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7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8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9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0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1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2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3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4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5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6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7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8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9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0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1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2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3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4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5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6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7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8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9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0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1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2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3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5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6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7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8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9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0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541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2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43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4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5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6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7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8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549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550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1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2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553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4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5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556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574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6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7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570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2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1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8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566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8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7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9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562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4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3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0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1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578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6259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RETRO &amp; PLANNING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lv-LV" altLang="lv-LV"/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lv-LV"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175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3rd ITERATION</a:t>
            </a:r>
            <a:endParaRPr lang="en-US" dirty="0"/>
          </a:p>
        </p:txBody>
      </p:sp>
      <p:sp>
        <p:nvSpPr>
          <p:cNvPr id="291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92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3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294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295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296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7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8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9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0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301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2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3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4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05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306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7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8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9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0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311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2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3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4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315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316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7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8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9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0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1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2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23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24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5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26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27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28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29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30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31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2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3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334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5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6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337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38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39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40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1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342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3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4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45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6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47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48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49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0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51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3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54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5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6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57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58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59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360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1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2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363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64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5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66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67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68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69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1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372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373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4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5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6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77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78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379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0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81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2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3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384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5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6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387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8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9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390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1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2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393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4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5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396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97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98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399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0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1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02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3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4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05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6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07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08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9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0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11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12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3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14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5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6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17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8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9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20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1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2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23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4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5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26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27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28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29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0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1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32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3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4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35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6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37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38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39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0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41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2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3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44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5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6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47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48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9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50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1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2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53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4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5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56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57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58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59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0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1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62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3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4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465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6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67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68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69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0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71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72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3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74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5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6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477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78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9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480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1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2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83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4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5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486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87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88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489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0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1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492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3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4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495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6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97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498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99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0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01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2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3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04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5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6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07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08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9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0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1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2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513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4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5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16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17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18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519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0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1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522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3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4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525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6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27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528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29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0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531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2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3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34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5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6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37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38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9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40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541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42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543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4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5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6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547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548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549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550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1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2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553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54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555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556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574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6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7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570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72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1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8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566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8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7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9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562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564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63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0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1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578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7367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5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5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5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5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5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3rd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934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DEBRIEF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algn="ctr"/>
            <a:r>
              <a:rPr lang="en-US" sz="5400" dirty="0"/>
              <a:t>What have you learned</a:t>
            </a:r>
            <a:br>
              <a:rPr lang="en-US" sz="5400" dirty="0"/>
            </a:br>
            <a:r>
              <a:rPr lang="en-US" sz="5400" dirty="0"/>
              <a:t> about </a:t>
            </a:r>
            <a:r>
              <a:rPr lang="en-US" sz="5400" dirty="0">
                <a:solidFill>
                  <a:srgbClr val="B64D23"/>
                </a:solidFill>
              </a:rPr>
              <a:t>co-operation</a:t>
            </a:r>
            <a:r>
              <a:rPr lang="en-US" sz="5400" dirty="0"/>
              <a:t> during this part?</a:t>
            </a:r>
          </a:p>
        </p:txBody>
      </p:sp>
    </p:spTree>
    <p:extLst>
      <p:ext uri="{BB962C8B-B14F-4D97-AF65-F5344CB8AC3E}">
        <p14:creationId xmlns:p14="http://schemas.microsoft.com/office/powerpoint/2010/main" val="101924901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GIFT – PM Memo game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1219200"/>
            <a:ext cx="7999040" cy="4343400"/>
          </a:xfrm>
        </p:spPr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Learning Project Management through memory game.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Download Android app &amp; try!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Tell what you think?</a:t>
            </a:r>
            <a:br>
              <a:rPr lang="lv-LV" sz="2800" dirty="0"/>
            </a:br>
            <a:r>
              <a:rPr lang="en-US" sz="2800" b="0" u="sng" dirty="0"/>
              <a:t>http://ej.uz/PMMemo</a:t>
            </a:r>
          </a:p>
        </p:txBody>
      </p:sp>
      <p:pic>
        <p:nvPicPr>
          <p:cNvPr id="4" name="Picture 2" descr="Cover ar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3968" y="2635040"/>
            <a:ext cx="1016496" cy="1016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2565" y="1916832"/>
            <a:ext cx="2809875" cy="280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5089890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GAME SCHEDULE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>
                <a:solidFill>
                  <a:srgbClr val="B64D23"/>
                </a:solidFill>
              </a:rPr>
              <a:t>00:05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Getting common language</a:t>
            </a:r>
          </a:p>
          <a:p>
            <a:r>
              <a:rPr lang="en-US" dirty="0">
                <a:solidFill>
                  <a:srgbClr val="B64D23"/>
                </a:solidFill>
              </a:rPr>
              <a:t>00:15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 </a:t>
            </a:r>
            <a:r>
              <a:rPr lang="lv-LV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Game objective and ru</a:t>
            </a:r>
            <a:r>
              <a:rPr lang="en-US" sz="2400" dirty="0"/>
              <a:t>les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00:20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Part 1 – “produce” pasta in each tea</a:t>
            </a:r>
            <a:r>
              <a:rPr lang="en-US" sz="2400" dirty="0"/>
              <a:t>m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00:40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Part 2 – scale into 2 team co-operat</a:t>
            </a:r>
            <a:r>
              <a:rPr lang="en-US" sz="2400" dirty="0"/>
              <a:t>ion</a:t>
            </a:r>
          </a:p>
          <a:p>
            <a:r>
              <a:rPr lang="en-US" sz="2800" dirty="0">
                <a:solidFill>
                  <a:srgbClr val="B64D23"/>
                </a:solidFill>
              </a:rPr>
              <a:t>01:00</a:t>
            </a:r>
            <a:r>
              <a:rPr lang="lv-LV" sz="2800" dirty="0">
                <a:solidFill>
                  <a:srgbClr val="B64D23"/>
                </a:solidFill>
              </a:rPr>
              <a:t> </a:t>
            </a:r>
            <a:r>
              <a:rPr lang="en-US" sz="2800" dirty="0">
                <a:solidFill>
                  <a:srgbClr val="B64D23"/>
                </a:solidFill>
              </a:rPr>
              <a:t> Part 3 – scale into Enterprise Agile Pasta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01:20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Workshop retrospective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01:45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Close</a:t>
            </a:r>
          </a:p>
        </p:txBody>
      </p:sp>
    </p:spTree>
    <p:extLst>
      <p:ext uri="{BB962C8B-B14F-4D97-AF65-F5344CB8AC3E}">
        <p14:creationId xmlns:p14="http://schemas.microsoft.com/office/powerpoint/2010/main" val="125423222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SCALING APPROACHES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algn="ctr"/>
            <a:r>
              <a:rPr lang="ru-RU" sz="5400" dirty="0">
                <a:solidFill>
                  <a:srgbClr val="B64D23"/>
                </a:solidFill>
              </a:rPr>
              <a:t>1. </a:t>
            </a:r>
            <a:r>
              <a:rPr lang="en-US" sz="5400" dirty="0"/>
              <a:t>Anarchists</a:t>
            </a:r>
          </a:p>
          <a:p>
            <a:pPr algn="ctr"/>
            <a:r>
              <a:rPr lang="ru-RU" sz="5400" dirty="0">
                <a:solidFill>
                  <a:srgbClr val="B64D23"/>
                </a:solidFill>
              </a:rPr>
              <a:t>2. </a:t>
            </a:r>
            <a:r>
              <a:rPr lang="en-US" sz="5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Dictators</a:t>
            </a:r>
          </a:p>
          <a:p>
            <a:pPr algn="ctr"/>
            <a:r>
              <a:rPr lang="ru-RU" sz="5400" dirty="0">
                <a:solidFill>
                  <a:srgbClr val="B64D23"/>
                </a:solidFill>
              </a:rPr>
              <a:t>3. </a:t>
            </a:r>
            <a:r>
              <a:rPr lang="en-US" sz="5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Networkers</a:t>
            </a:r>
          </a:p>
        </p:txBody>
      </p:sp>
    </p:spTree>
    <p:extLst>
      <p:ext uri="{BB962C8B-B14F-4D97-AF65-F5344CB8AC3E}">
        <p14:creationId xmlns:p14="http://schemas.microsoft.com/office/powerpoint/2010/main" val="48095630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PLANNING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9914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PLANNING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lv-LV" altLang="lv-LV"/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lv-LV"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802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1st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9920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1st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3933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SYNCHRONIZE CADENCE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r>
              <a:rPr lang="lv-LV" sz="4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One</a:t>
            </a:r>
            <a:r>
              <a:rPr lang="en-US" sz="4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 “enterprise pasta” is ready when it consists of </a:t>
            </a:r>
            <a:r>
              <a:rPr lang="en-US" sz="4400" dirty="0">
                <a:solidFill>
                  <a:srgbClr val="B64D23"/>
                </a:solidFill>
              </a:rPr>
              <a:t>all</a:t>
            </a:r>
            <a:r>
              <a:rPr lang="en-US" sz="4400" dirty="0"/>
              <a:t> </a:t>
            </a:r>
            <a:r>
              <a:rPr lang="en-US" sz="4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pasta types.</a:t>
            </a:r>
            <a:br>
              <a:rPr lang="en-US" sz="4400" dirty="0">
                <a:solidFill>
                  <a:schemeClr val="tx2">
                    <a:lumMod val="75000"/>
                    <a:lumOff val="25000"/>
                  </a:schemeClr>
                </a:solidFill>
              </a:rPr>
            </a:br>
            <a:r>
              <a:rPr lang="en-US" sz="4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How many “enterprise pastas” can you produce?</a:t>
            </a:r>
          </a:p>
        </p:txBody>
      </p:sp>
    </p:spTree>
    <p:extLst>
      <p:ext uri="{BB962C8B-B14F-4D97-AF65-F5344CB8AC3E}">
        <p14:creationId xmlns:p14="http://schemas.microsoft.com/office/powerpoint/2010/main" val="10821537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RETRO &amp; PLANNING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275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RETRO &amp; PLANNING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lv-LV" altLang="lv-LV"/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lv-LV"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451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2nd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9284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GAME SCHEDULE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800" dirty="0">
                <a:solidFill>
                  <a:srgbClr val="B64D23"/>
                </a:solidFill>
              </a:rPr>
              <a:t>00:05</a:t>
            </a:r>
            <a:r>
              <a:rPr lang="lv-LV" sz="2800" dirty="0">
                <a:solidFill>
                  <a:srgbClr val="B64D23"/>
                </a:solidFill>
              </a:rPr>
              <a:t> </a:t>
            </a:r>
            <a:r>
              <a:rPr lang="en-US" sz="2800" dirty="0">
                <a:solidFill>
                  <a:srgbClr val="B64D23"/>
                </a:solidFill>
              </a:rPr>
              <a:t> Getting common language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00:15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Game objective and rules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00:20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Part 1 – “produce” pasta in each team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00:40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Part 2 – scale into 2 team co-operation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01:00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Part 3 – scale into Enterprise Agile Pasta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01:20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/>
              <a:t>Workshop retrospective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01:45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Close</a:t>
            </a:r>
          </a:p>
        </p:txBody>
      </p:sp>
    </p:spTree>
    <p:extLst>
      <p:ext uri="{BB962C8B-B14F-4D97-AF65-F5344CB8AC3E}">
        <p14:creationId xmlns:p14="http://schemas.microsoft.com/office/powerpoint/2010/main" val="353499922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2nd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1556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SCALING NETWORKS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algn="ctr"/>
            <a:r>
              <a:rPr lang="en-US" sz="4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Each team to suggest to others what have worked for them the best and others shall do the same.</a:t>
            </a:r>
            <a:br>
              <a:rPr lang="en-US" sz="4400" dirty="0">
                <a:solidFill>
                  <a:schemeClr val="tx2">
                    <a:lumMod val="75000"/>
                    <a:lumOff val="25000"/>
                  </a:schemeClr>
                </a:solidFill>
              </a:rPr>
            </a:br>
            <a:r>
              <a:rPr lang="en-US" sz="4400" dirty="0">
                <a:solidFill>
                  <a:srgbClr val="B64D23"/>
                </a:solidFill>
                <a:latin typeface="Akrobat Bold" panose="00000800000000000000" pitchFamily="50" charset="0"/>
              </a:rPr>
              <a:t>Do not repeat each other!</a:t>
            </a:r>
          </a:p>
        </p:txBody>
      </p:sp>
    </p:spTree>
    <p:extLst>
      <p:ext uri="{BB962C8B-B14F-4D97-AF65-F5344CB8AC3E}">
        <p14:creationId xmlns:p14="http://schemas.microsoft.com/office/powerpoint/2010/main" val="12191207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DECIDE WHAT TO SUGGEST</a:t>
            </a:r>
            <a:endParaRPr lang="en-US" dirty="0"/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lv-LV" altLang="lv-LV"/>
          </a:p>
        </p:txBody>
      </p:sp>
      <p:sp>
        <p:nvSpPr>
          <p:cNvPr id="7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8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9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0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1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2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4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5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6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17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18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9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0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1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2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23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4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5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6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27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grpSp>
        <p:nvGrpSpPr>
          <p:cNvPr id="28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9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30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31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  <a:ea typeface="ＭＳ Ｐゴシック" pitchFamily="48" charset="-128"/>
              </a:endParaRPr>
            </a:p>
          </p:txBody>
        </p:sp>
        <p:sp>
          <p:nvSpPr>
            <p:cNvPr id="32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lv-LV">
                <a:latin typeface="Arial Narrow" panose="020B0606020202030204" pitchFamily="34" charset="0"/>
              </a:endParaRPr>
            </a:p>
          </p:txBody>
        </p:sp>
      </p:grpSp>
      <p:sp>
        <p:nvSpPr>
          <p:cNvPr id="33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4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5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  <a:ea typeface="ＭＳ Ｐゴシック" pitchFamily="48" charset="-128"/>
            </a:endParaRPr>
          </a:p>
        </p:txBody>
      </p:sp>
      <p:sp>
        <p:nvSpPr>
          <p:cNvPr id="36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lv-LV">
              <a:latin typeface="Arial Narrow" panose="020B0606020202030204" pitchFamily="34" charset="0"/>
            </a:endParaRPr>
          </a:p>
        </p:txBody>
      </p:sp>
      <p:grpSp>
        <p:nvGrpSpPr>
          <p:cNvPr id="37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8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39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0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1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2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3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4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5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6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7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48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9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50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1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2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3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4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5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6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57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8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9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0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1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2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3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4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5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6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7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8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69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70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1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2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3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4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5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6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7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78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9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80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1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2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3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4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5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6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87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8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9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0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1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2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3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4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5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6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7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8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99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00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1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2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3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4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5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6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7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08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9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0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1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2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3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4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5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6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17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8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9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0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1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2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3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4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5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6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7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8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29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30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1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2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3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4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5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6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7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38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9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0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1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2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3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4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5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6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47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8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9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0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1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2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3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4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5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6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7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8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59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60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1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2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3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4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5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6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7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68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9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0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1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2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3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4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5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6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77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8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9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0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1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2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3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4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5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6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7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8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89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90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1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2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3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4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5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6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7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198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9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0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1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2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3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4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5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6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07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8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9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0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1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2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3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4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5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6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7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8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19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20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1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2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3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4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5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6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7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28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9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0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1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2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3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4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5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6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37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8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9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0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1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2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3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4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5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6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7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8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49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50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1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52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3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4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55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GB" altLang="lv-LV" sz="14000"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6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257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60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sp>
        <p:nvSpPr>
          <p:cNvPr id="261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  <a:ea typeface="ＭＳ Ｐゴシック" pitchFamily="48" charset="-128"/>
            </a:endParaRPr>
          </a:p>
        </p:txBody>
      </p:sp>
      <p:grpSp>
        <p:nvGrpSpPr>
          <p:cNvPr id="262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3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64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265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6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67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grpSp>
        <p:nvGrpSpPr>
          <p:cNvPr id="268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9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7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9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8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3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5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4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9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1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2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5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7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6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3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  <p:sp>
          <p:nvSpPr>
            <p:cNvPr id="274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lv-LV" altLang="lv-LV"/>
            </a:p>
          </p:txBody>
        </p:sp>
      </p:grpSp>
      <p:sp>
        <p:nvSpPr>
          <p:cNvPr id="291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0184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FINAL ITERATION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algn="ctr"/>
            <a:r>
              <a:rPr lang="en-CA" altLang="lv-LV" sz="6000" b="1" dirty="0">
                <a:solidFill>
                  <a:schemeClr val="tx2">
                    <a:lumMod val="75000"/>
                    <a:lumOff val="25000"/>
                  </a:schemeClr>
                </a:solidFill>
              </a:rPr>
              <a:t>Let’s set a world’s record in this game!</a:t>
            </a:r>
          </a:p>
        </p:txBody>
      </p:sp>
    </p:spTree>
    <p:extLst>
      <p:ext uri="{BB962C8B-B14F-4D97-AF65-F5344CB8AC3E}">
        <p14:creationId xmlns:p14="http://schemas.microsoft.com/office/powerpoint/2010/main" val="230241910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PLANNING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519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3rd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8442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3rd ITERATION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984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DEBRIEF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ctr"/>
          <a:lstStyle/>
          <a:p>
            <a:pPr algn="ctr"/>
            <a:r>
              <a:rPr lang="en-US" sz="5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What have you learned</a:t>
            </a:r>
            <a:br>
              <a:rPr lang="en-US" sz="5400" dirty="0">
                <a:solidFill>
                  <a:schemeClr val="tx2">
                    <a:lumMod val="75000"/>
                    <a:lumOff val="25000"/>
                  </a:schemeClr>
                </a:solidFill>
              </a:rPr>
            </a:br>
            <a:r>
              <a:rPr lang="en-US" sz="5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 about </a:t>
            </a:r>
            <a:r>
              <a:rPr lang="en-US" sz="5400" dirty="0">
                <a:solidFill>
                  <a:srgbClr val="B64D23"/>
                </a:solidFill>
              </a:rPr>
              <a:t>scaling</a:t>
            </a:r>
            <a:r>
              <a:rPr lang="en-US" sz="5400" dirty="0"/>
              <a:t> </a:t>
            </a:r>
            <a:br>
              <a:rPr lang="en-US" sz="5400" dirty="0"/>
            </a:br>
            <a:r>
              <a:rPr lang="en-US" sz="5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during this part?</a:t>
            </a:r>
          </a:p>
        </p:txBody>
      </p:sp>
    </p:spTree>
    <p:extLst>
      <p:ext uri="{BB962C8B-B14F-4D97-AF65-F5344CB8AC3E}">
        <p14:creationId xmlns:p14="http://schemas.microsoft.com/office/powerpoint/2010/main" val="427202721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GAME SCHEDULE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>
                <a:solidFill>
                  <a:srgbClr val="B64D23"/>
                </a:solidFill>
              </a:rPr>
              <a:t>00:05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Getting common language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00:15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Game objective and rul</a:t>
            </a:r>
            <a:r>
              <a:rPr lang="en-US" sz="2400" dirty="0"/>
              <a:t>es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00:20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Part 1 – “produce” pasta in each tea</a:t>
            </a:r>
            <a:r>
              <a:rPr lang="en-US" sz="2400" dirty="0"/>
              <a:t>m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00:40</a:t>
            </a:r>
            <a:r>
              <a:rPr lang="lv-LV" sz="2400" dirty="0">
                <a:solidFill>
                  <a:srgbClr val="B64D23"/>
                </a:solidFill>
              </a:rPr>
              <a:t> </a:t>
            </a:r>
            <a:r>
              <a:rPr lang="en-US" sz="2400" dirty="0"/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Part 2 – scale into 2 team co-operation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01:00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Part 3 – scale into Enterprise Agile Pasta</a:t>
            </a:r>
          </a:p>
          <a:p>
            <a:r>
              <a:rPr lang="en-US" sz="2800" dirty="0">
                <a:solidFill>
                  <a:srgbClr val="B64D23"/>
                </a:solidFill>
              </a:rPr>
              <a:t>01:20 </a:t>
            </a:r>
            <a:r>
              <a:rPr lang="lv-LV" sz="2800" dirty="0">
                <a:solidFill>
                  <a:srgbClr val="B64D23"/>
                </a:solidFill>
              </a:rPr>
              <a:t> </a:t>
            </a:r>
            <a:r>
              <a:rPr lang="en-US" sz="2800" dirty="0">
                <a:solidFill>
                  <a:srgbClr val="B64D23"/>
                </a:solidFill>
              </a:rPr>
              <a:t>Workshop retrospective</a:t>
            </a:r>
          </a:p>
          <a:p>
            <a:r>
              <a:rPr lang="en-US" sz="2400" dirty="0">
                <a:solidFill>
                  <a:srgbClr val="B64D23"/>
                </a:solidFill>
              </a:rPr>
              <a:t>01:45</a:t>
            </a:r>
            <a:r>
              <a:rPr lang="en-US" sz="2400" dirty="0"/>
              <a:t> </a:t>
            </a:r>
            <a:r>
              <a:rPr lang="lv-LV" sz="2400" dirty="0"/>
              <a:t> </a:t>
            </a:r>
            <a:r>
              <a:rPr lang="en-US" sz="24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Close</a:t>
            </a:r>
          </a:p>
        </p:txBody>
      </p:sp>
    </p:spTree>
    <p:extLst>
      <p:ext uri="{BB962C8B-B14F-4D97-AF65-F5344CB8AC3E}">
        <p14:creationId xmlns:p14="http://schemas.microsoft.com/office/powerpoint/2010/main" val="3087552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WORKSHOP RETROSPECTIVE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877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036"/>
          <a:stretch/>
        </p:blipFill>
        <p:spPr bwMode="auto">
          <a:xfrm>
            <a:off x="0" y="-162026"/>
            <a:ext cx="9144000" cy="61833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 bwMode="auto">
          <a:xfrm>
            <a:off x="4788024" y="-173154"/>
            <a:ext cx="3312368" cy="1368152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lv-LV" sz="6000" b="1" dirty="0">
                <a:solidFill>
                  <a:srgbClr val="B64D23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+mj-cs"/>
              </a:rPr>
              <a:t>SCRUM</a:t>
            </a:r>
            <a:endParaRPr lang="en-US" sz="6000" b="1" dirty="0">
              <a:solidFill>
                <a:srgbClr val="B64D23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+mj-cs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-7507" y="3140968"/>
            <a:ext cx="4579507" cy="1728192"/>
          </a:xfrm>
          <a:prstGeom prst="rect">
            <a:avLst/>
          </a:prstGeom>
          <a:solidFill>
            <a:schemeClr val="bg1">
              <a:alpha val="7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>
              <a:lnSpc>
                <a:spcPct val="125000"/>
              </a:lnSpc>
              <a:spcBef>
                <a:spcPct val="40000"/>
              </a:spcBef>
            </a:pPr>
            <a:r>
              <a:rPr lang="en-US" sz="1750" dirty="0">
                <a:solidFill>
                  <a:srgbClr val="58595C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anose="020B0604020202020204" pitchFamily="34" charset="0"/>
              </a:rPr>
              <a:t>Scrum is one among many methods of doing agile</a:t>
            </a:r>
            <a:endParaRPr lang="lv-LV" sz="1750" dirty="0">
              <a:solidFill>
                <a:srgbClr val="58595C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Arial" panose="020B0604020202020204" pitchFamily="34" charset="0"/>
            </a:endParaRPr>
          </a:p>
          <a:p>
            <a:pPr marL="285750" indent="-285750">
              <a:lnSpc>
                <a:spcPct val="125000"/>
              </a:lnSpc>
              <a:spcBef>
                <a:spcPct val="40000"/>
              </a:spcBef>
              <a:buFont typeface="Wingdings"/>
              <a:buChar char="q"/>
            </a:pPr>
            <a:r>
              <a:rPr lang="en-US" sz="1750" dirty="0">
                <a:solidFill>
                  <a:srgbClr val="58595C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anose="020B0604020202020204" pitchFamily="34" charset="0"/>
              </a:rPr>
              <a:t>The New Product Development Game (1986)</a:t>
            </a:r>
            <a:endParaRPr lang="lv-LV" sz="1750" dirty="0">
              <a:solidFill>
                <a:srgbClr val="58595C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Arial" panose="020B0604020202020204" pitchFamily="34" charset="0"/>
            </a:endParaRPr>
          </a:p>
          <a:p>
            <a:pPr marL="285750" indent="-285750">
              <a:lnSpc>
                <a:spcPct val="125000"/>
              </a:lnSpc>
              <a:spcBef>
                <a:spcPct val="40000"/>
              </a:spcBef>
              <a:buFont typeface="Wingdings"/>
              <a:buChar char="q"/>
            </a:pPr>
            <a:r>
              <a:rPr lang="en-US" sz="1750" dirty="0">
                <a:solidFill>
                  <a:srgbClr val="58595C"/>
                </a:solidFill>
                <a:latin typeface="Roboto Condensed" panose="02000000000000000000" pitchFamily="2" charset="0"/>
                <a:ea typeface="Roboto Condensed" panose="02000000000000000000" pitchFamily="2" charset="0"/>
                <a:cs typeface="Arial" panose="020B0604020202020204" pitchFamily="34" charset="0"/>
              </a:rPr>
              <a:t>From Rugby to the Business</a:t>
            </a:r>
            <a:endParaRPr lang="lv-LV" sz="1750" dirty="0">
              <a:solidFill>
                <a:srgbClr val="58595C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4788024" y="1172311"/>
            <a:ext cx="3312367" cy="782714"/>
          </a:xfrm>
          <a:prstGeom prst="rect">
            <a:avLst/>
          </a:prstGeom>
          <a:solidFill>
            <a:schemeClr val="bg1">
              <a:alpha val="7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000" dirty="0">
                <a:latin typeface="Roboto Condensed" panose="02000000000000000000" pitchFamily="2" charset="0"/>
                <a:ea typeface="Roboto Condensed" panose="02000000000000000000" pitchFamily="2" charset="0"/>
              </a:rPr>
              <a:t>a method of restarting</a:t>
            </a:r>
            <a:r>
              <a:rPr lang="lv-LV" sz="2000" dirty="0"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en-US" sz="2000" dirty="0" err="1">
                <a:latin typeface="Roboto Condensed" panose="02000000000000000000" pitchFamily="2" charset="0"/>
                <a:ea typeface="Roboto Condensed" panose="02000000000000000000" pitchFamily="2" charset="0"/>
              </a:rPr>
              <a:t>pla</a:t>
            </a:r>
            <a:br>
              <a:rPr lang="lv-LV" sz="2000" dirty="0">
                <a:latin typeface="Roboto Condensed" panose="02000000000000000000" pitchFamily="2" charset="0"/>
                <a:ea typeface="Roboto Condensed" panose="02000000000000000000" pitchFamily="2" charset="0"/>
              </a:rPr>
            </a:br>
            <a:r>
              <a:rPr lang="en-US" sz="2000" dirty="0">
                <a:latin typeface="Roboto Condensed" panose="02000000000000000000" pitchFamily="2" charset="0"/>
                <a:ea typeface="Roboto Condensed" panose="02000000000000000000" pitchFamily="2" charset="0"/>
              </a:rPr>
              <a:t> in rugby</a:t>
            </a:r>
          </a:p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Roboto Condensed" panose="02000000000000000000" pitchFamily="2" charset="0"/>
              <a:ea typeface="Roboto Condensed" panose="02000000000000000000" pitchFamily="2" charset="0"/>
              <a:cs typeface="ＭＳ Ｐゴシック" pitchFamily="-109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85491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  <p:bldP spid="11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WORKSHOP RETROSPECTIVE</a:t>
            </a:r>
            <a:endParaRPr lang="en-US" dirty="0"/>
          </a:p>
        </p:txBody>
      </p:sp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0" y="3819525"/>
            <a:ext cx="9144000" cy="712788"/>
          </a:xfrm>
          <a:prstGeom prst="rect">
            <a:avLst/>
          </a:prstGeom>
          <a:gradFill rotWithShape="1">
            <a:gsLst>
              <a:gs pos="0">
                <a:schemeClr val="bg2">
                  <a:alpha val="91000"/>
                </a:schemeClr>
              </a:gs>
              <a:gs pos="100000">
                <a:schemeClr val="bg2">
                  <a:gamma/>
                  <a:shade val="4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506413" y="1595438"/>
            <a:ext cx="8132762" cy="533400"/>
          </a:xfrm>
          <a:custGeom>
            <a:avLst/>
            <a:gdLst>
              <a:gd name="T0" fmla="*/ 2147483646 w 5772"/>
              <a:gd name="T1" fmla="*/ 2147483646 h 636"/>
              <a:gd name="T2" fmla="*/ 2147483646 w 5772"/>
              <a:gd name="T3" fmla="*/ 2147483646 h 636"/>
              <a:gd name="T4" fmla="*/ 2147483646 w 5772"/>
              <a:gd name="T5" fmla="*/ 2147483646 h 636"/>
              <a:gd name="T6" fmla="*/ 2147483646 w 5772"/>
              <a:gd name="T7" fmla="*/ 2147483646 h 636"/>
              <a:gd name="T8" fmla="*/ 2147483646 w 5772"/>
              <a:gd name="T9" fmla="*/ 2147483646 h 636"/>
              <a:gd name="T10" fmla="*/ 2147483646 w 5772"/>
              <a:gd name="T11" fmla="*/ 2147483646 h 636"/>
              <a:gd name="T12" fmla="*/ 2147483646 w 5772"/>
              <a:gd name="T13" fmla="*/ 2147483646 h 636"/>
              <a:gd name="T14" fmla="*/ 2147483646 w 5772"/>
              <a:gd name="T15" fmla="*/ 2147483646 h 636"/>
              <a:gd name="T16" fmla="*/ 2147483646 w 5772"/>
              <a:gd name="T17" fmla="*/ 2147483646 h 636"/>
              <a:gd name="T18" fmla="*/ 2147483646 w 5772"/>
              <a:gd name="T19" fmla="*/ 2147483646 h 636"/>
              <a:gd name="T20" fmla="*/ 2147483646 w 5772"/>
              <a:gd name="T21" fmla="*/ 2147483646 h 636"/>
              <a:gd name="T22" fmla="*/ 2147483646 w 5772"/>
              <a:gd name="T23" fmla="*/ 2147483646 h 636"/>
              <a:gd name="T24" fmla="*/ 2147483646 w 5772"/>
              <a:gd name="T25" fmla="*/ 0 h 636"/>
              <a:gd name="T26" fmla="*/ 2147483646 w 5772"/>
              <a:gd name="T27" fmla="*/ 0 h 636"/>
              <a:gd name="T28" fmla="*/ 2147483646 w 5772"/>
              <a:gd name="T29" fmla="*/ 0 h 636"/>
              <a:gd name="T30" fmla="*/ 2147483646 w 5772"/>
              <a:gd name="T31" fmla="*/ 0 h 636"/>
              <a:gd name="T32" fmla="*/ 2147483646 w 5772"/>
              <a:gd name="T33" fmla="*/ 2147483646 h 636"/>
              <a:gd name="T34" fmla="*/ 2147483646 w 5772"/>
              <a:gd name="T35" fmla="*/ 2147483646 h 636"/>
              <a:gd name="T36" fmla="*/ 2147483646 w 5772"/>
              <a:gd name="T37" fmla="*/ 2147483646 h 636"/>
              <a:gd name="T38" fmla="*/ 2147483646 w 5772"/>
              <a:gd name="T39" fmla="*/ 2147483646 h 636"/>
              <a:gd name="T40" fmla="*/ 2147483646 w 5772"/>
              <a:gd name="T41" fmla="*/ 2147483646 h 636"/>
              <a:gd name="T42" fmla="*/ 2147483646 w 5772"/>
              <a:gd name="T43" fmla="*/ 2147483646 h 636"/>
              <a:gd name="T44" fmla="*/ 2147483646 w 5772"/>
              <a:gd name="T45" fmla="*/ 2147483646 h 636"/>
              <a:gd name="T46" fmla="*/ 2147483646 w 5772"/>
              <a:gd name="T47" fmla="*/ 2147483646 h 636"/>
              <a:gd name="T48" fmla="*/ 2147483646 w 5772"/>
              <a:gd name="T49" fmla="*/ 2147483646 h 636"/>
              <a:gd name="T50" fmla="*/ 2147483646 w 5772"/>
              <a:gd name="T51" fmla="*/ 2147483646 h 636"/>
              <a:gd name="T52" fmla="*/ 2147483646 w 5772"/>
              <a:gd name="T53" fmla="*/ 2147483646 h 636"/>
              <a:gd name="T54" fmla="*/ 2147483646 w 5772"/>
              <a:gd name="T55" fmla="*/ 2147483646 h 636"/>
              <a:gd name="T56" fmla="*/ 2147483646 w 5772"/>
              <a:gd name="T57" fmla="*/ 2147483646 h 636"/>
              <a:gd name="T58" fmla="*/ 2147483646 w 5772"/>
              <a:gd name="T59" fmla="*/ 2147483646 h 636"/>
              <a:gd name="T60" fmla="*/ 0 w 5772"/>
              <a:gd name="T61" fmla="*/ 2147483646 h 636"/>
              <a:gd name="T62" fmla="*/ 2147483646 w 5772"/>
              <a:gd name="T63" fmla="*/ 2147483646 h 636"/>
              <a:gd name="T64" fmla="*/ 2147483646 w 5772"/>
              <a:gd name="T65" fmla="*/ 2147483646 h 636"/>
              <a:gd name="T66" fmla="*/ 2147483646 w 5772"/>
              <a:gd name="T67" fmla="*/ 2147483646 h 636"/>
              <a:gd name="T68" fmla="*/ 2147483646 w 5772"/>
              <a:gd name="T69" fmla="*/ 2147483646 h 6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72" h="636">
                <a:moveTo>
                  <a:pt x="5365" y="62"/>
                </a:moveTo>
                <a:cubicBezTo>
                  <a:pt x="5365" y="62"/>
                  <a:pt x="5365" y="62"/>
                  <a:pt x="5365" y="62"/>
                </a:cubicBezTo>
                <a:cubicBezTo>
                  <a:pt x="5363" y="59"/>
                  <a:pt x="5361" y="56"/>
                  <a:pt x="5359" y="53"/>
                </a:cubicBezTo>
                <a:cubicBezTo>
                  <a:pt x="5359" y="53"/>
                  <a:pt x="5359" y="53"/>
                  <a:pt x="5359" y="53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8" y="52"/>
                  <a:pt x="5358" y="52"/>
                  <a:pt x="5358" y="52"/>
                </a:cubicBezTo>
                <a:cubicBezTo>
                  <a:pt x="5357" y="50"/>
                  <a:pt x="5355" y="49"/>
                  <a:pt x="5354" y="47"/>
                </a:cubicBezTo>
                <a:cubicBezTo>
                  <a:pt x="5354" y="47"/>
                  <a:pt x="5354" y="47"/>
                  <a:pt x="5354" y="46"/>
                </a:cubicBezTo>
                <a:cubicBezTo>
                  <a:pt x="5345" y="37"/>
                  <a:pt x="5336" y="29"/>
                  <a:pt x="5325" y="22"/>
                </a:cubicBezTo>
                <a:cubicBezTo>
                  <a:pt x="5325" y="22"/>
                  <a:pt x="5325" y="21"/>
                  <a:pt x="5324" y="21"/>
                </a:cubicBezTo>
                <a:cubicBezTo>
                  <a:pt x="5323" y="20"/>
                  <a:pt x="5321" y="19"/>
                  <a:pt x="5319" y="18"/>
                </a:cubicBezTo>
                <a:cubicBezTo>
                  <a:pt x="5319" y="18"/>
                  <a:pt x="5318" y="18"/>
                  <a:pt x="5318" y="17"/>
                </a:cubicBezTo>
                <a:cubicBezTo>
                  <a:pt x="5316" y="16"/>
                  <a:pt x="5314" y="15"/>
                  <a:pt x="5313" y="14"/>
                </a:cubicBezTo>
                <a:cubicBezTo>
                  <a:pt x="5312" y="14"/>
                  <a:pt x="5312" y="14"/>
                  <a:pt x="5311" y="14"/>
                </a:cubicBezTo>
                <a:cubicBezTo>
                  <a:pt x="5309" y="13"/>
                  <a:pt x="5307" y="12"/>
                  <a:pt x="5305" y="11"/>
                </a:cubicBezTo>
                <a:cubicBezTo>
                  <a:pt x="5305" y="11"/>
                  <a:pt x="5305" y="11"/>
                  <a:pt x="5305" y="11"/>
                </a:cubicBezTo>
                <a:cubicBezTo>
                  <a:pt x="5300" y="9"/>
                  <a:pt x="5295" y="7"/>
                  <a:pt x="5291" y="6"/>
                </a:cubicBezTo>
                <a:cubicBezTo>
                  <a:pt x="5290" y="5"/>
                  <a:pt x="5289" y="5"/>
                  <a:pt x="5289" y="5"/>
                </a:cubicBezTo>
                <a:cubicBezTo>
                  <a:pt x="5287" y="5"/>
                  <a:pt x="5285" y="4"/>
                  <a:pt x="5283" y="4"/>
                </a:cubicBezTo>
                <a:cubicBezTo>
                  <a:pt x="5283" y="3"/>
                  <a:pt x="5282" y="3"/>
                  <a:pt x="5281" y="3"/>
                </a:cubicBezTo>
                <a:cubicBezTo>
                  <a:pt x="5279" y="3"/>
                  <a:pt x="5278" y="2"/>
                  <a:pt x="5276" y="2"/>
                </a:cubicBezTo>
                <a:cubicBezTo>
                  <a:pt x="5275" y="2"/>
                  <a:pt x="5274" y="2"/>
                  <a:pt x="5274" y="2"/>
                </a:cubicBezTo>
                <a:cubicBezTo>
                  <a:pt x="5272" y="1"/>
                  <a:pt x="5270" y="1"/>
                  <a:pt x="5269" y="1"/>
                </a:cubicBezTo>
                <a:cubicBezTo>
                  <a:pt x="5268" y="1"/>
                  <a:pt x="5267" y="1"/>
                  <a:pt x="5266" y="0"/>
                </a:cubicBezTo>
                <a:cubicBezTo>
                  <a:pt x="5264" y="0"/>
                  <a:pt x="5263" y="0"/>
                  <a:pt x="5261" y="0"/>
                </a:cubicBezTo>
                <a:cubicBezTo>
                  <a:pt x="5260" y="0"/>
                  <a:pt x="5259" y="0"/>
                  <a:pt x="5259" y="0"/>
                </a:cubicBezTo>
                <a:cubicBezTo>
                  <a:pt x="5256" y="0"/>
                  <a:pt x="5253" y="0"/>
                  <a:pt x="525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21" y="0"/>
                  <a:pt x="521" y="0"/>
                  <a:pt x="521" y="0"/>
                </a:cubicBezTo>
                <a:cubicBezTo>
                  <a:pt x="519" y="0"/>
                  <a:pt x="516" y="0"/>
                  <a:pt x="514" y="0"/>
                </a:cubicBezTo>
                <a:cubicBezTo>
                  <a:pt x="513" y="0"/>
                  <a:pt x="512" y="0"/>
                  <a:pt x="511" y="0"/>
                </a:cubicBezTo>
                <a:cubicBezTo>
                  <a:pt x="510" y="0"/>
                  <a:pt x="508" y="0"/>
                  <a:pt x="506" y="0"/>
                </a:cubicBezTo>
                <a:cubicBezTo>
                  <a:pt x="505" y="1"/>
                  <a:pt x="504" y="1"/>
                  <a:pt x="503" y="1"/>
                </a:cubicBezTo>
                <a:cubicBezTo>
                  <a:pt x="502" y="1"/>
                  <a:pt x="500" y="1"/>
                  <a:pt x="499" y="2"/>
                </a:cubicBezTo>
                <a:cubicBezTo>
                  <a:pt x="498" y="2"/>
                  <a:pt x="497" y="2"/>
                  <a:pt x="496" y="2"/>
                </a:cubicBezTo>
                <a:cubicBezTo>
                  <a:pt x="494" y="2"/>
                  <a:pt x="493" y="3"/>
                  <a:pt x="491" y="3"/>
                </a:cubicBezTo>
                <a:cubicBezTo>
                  <a:pt x="491" y="3"/>
                  <a:pt x="490" y="3"/>
                  <a:pt x="489" y="4"/>
                </a:cubicBezTo>
                <a:cubicBezTo>
                  <a:pt x="487" y="4"/>
                  <a:pt x="485" y="4"/>
                  <a:pt x="484" y="5"/>
                </a:cubicBezTo>
                <a:cubicBezTo>
                  <a:pt x="483" y="5"/>
                  <a:pt x="482" y="5"/>
                  <a:pt x="482" y="6"/>
                </a:cubicBezTo>
                <a:cubicBezTo>
                  <a:pt x="477" y="7"/>
                  <a:pt x="472" y="9"/>
                  <a:pt x="468" y="11"/>
                </a:cubicBezTo>
                <a:cubicBezTo>
                  <a:pt x="467" y="11"/>
                  <a:pt x="467" y="11"/>
                  <a:pt x="467" y="11"/>
                </a:cubicBezTo>
                <a:cubicBezTo>
                  <a:pt x="465" y="12"/>
                  <a:pt x="463" y="13"/>
                  <a:pt x="461" y="14"/>
                </a:cubicBezTo>
                <a:cubicBezTo>
                  <a:pt x="461" y="14"/>
                  <a:pt x="460" y="14"/>
                  <a:pt x="460" y="14"/>
                </a:cubicBezTo>
                <a:cubicBezTo>
                  <a:pt x="458" y="15"/>
                  <a:pt x="456" y="16"/>
                  <a:pt x="455" y="17"/>
                </a:cubicBezTo>
                <a:cubicBezTo>
                  <a:pt x="454" y="18"/>
                  <a:pt x="454" y="18"/>
                  <a:pt x="453" y="18"/>
                </a:cubicBezTo>
                <a:cubicBezTo>
                  <a:pt x="451" y="19"/>
                  <a:pt x="450" y="20"/>
                  <a:pt x="448" y="21"/>
                </a:cubicBezTo>
                <a:cubicBezTo>
                  <a:pt x="448" y="21"/>
                  <a:pt x="447" y="22"/>
                  <a:pt x="447" y="22"/>
                </a:cubicBezTo>
                <a:cubicBezTo>
                  <a:pt x="445" y="23"/>
                  <a:pt x="443" y="24"/>
                  <a:pt x="441" y="26"/>
                </a:cubicBezTo>
                <a:cubicBezTo>
                  <a:pt x="441" y="26"/>
                  <a:pt x="441" y="26"/>
                  <a:pt x="441" y="26"/>
                </a:cubicBezTo>
                <a:cubicBezTo>
                  <a:pt x="435" y="30"/>
                  <a:pt x="429" y="35"/>
                  <a:pt x="424" y="41"/>
                </a:cubicBezTo>
                <a:cubicBezTo>
                  <a:pt x="424" y="41"/>
                  <a:pt x="424" y="41"/>
                  <a:pt x="424" y="41"/>
                </a:cubicBezTo>
                <a:cubicBezTo>
                  <a:pt x="422" y="43"/>
                  <a:pt x="420" y="45"/>
                  <a:pt x="419" y="46"/>
                </a:cubicBezTo>
                <a:cubicBezTo>
                  <a:pt x="419" y="47"/>
                  <a:pt x="419" y="47"/>
                  <a:pt x="419" y="47"/>
                </a:cubicBezTo>
                <a:cubicBezTo>
                  <a:pt x="417" y="49"/>
                  <a:pt x="415" y="50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2"/>
                  <a:pt x="414" y="52"/>
                  <a:pt x="414" y="52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4" y="53"/>
                  <a:pt x="414" y="53"/>
                  <a:pt x="414" y="53"/>
                </a:cubicBezTo>
                <a:cubicBezTo>
                  <a:pt x="411" y="56"/>
                  <a:pt x="409" y="59"/>
                  <a:pt x="407" y="62"/>
                </a:cubicBezTo>
                <a:cubicBezTo>
                  <a:pt x="407" y="62"/>
                  <a:pt x="407" y="62"/>
                  <a:pt x="407" y="62"/>
                </a:cubicBezTo>
                <a:cubicBezTo>
                  <a:pt x="0" y="636"/>
                  <a:pt x="0" y="636"/>
                  <a:pt x="0" y="636"/>
                </a:cubicBezTo>
                <a:cubicBezTo>
                  <a:pt x="29" y="603"/>
                  <a:pt x="72" y="582"/>
                  <a:pt x="120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385" y="582"/>
                  <a:pt x="385" y="582"/>
                  <a:pt x="385" y="582"/>
                </a:cubicBezTo>
                <a:cubicBezTo>
                  <a:pt x="5387" y="582"/>
                  <a:pt x="5387" y="582"/>
                  <a:pt x="5387" y="582"/>
                </a:cubicBezTo>
                <a:cubicBezTo>
                  <a:pt x="5653" y="582"/>
                  <a:pt x="5653" y="582"/>
                  <a:pt x="5653" y="582"/>
                </a:cubicBezTo>
                <a:cubicBezTo>
                  <a:pt x="5700" y="582"/>
                  <a:pt x="5743" y="603"/>
                  <a:pt x="5772" y="636"/>
                </a:cubicBezTo>
                <a:lnTo>
                  <a:pt x="5365" y="62"/>
                </a:lnTo>
                <a:close/>
              </a:path>
            </a:pathLst>
          </a:custGeom>
          <a:solidFill>
            <a:srgbClr val="5151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 flipV="1">
            <a:off x="0" y="3429000"/>
            <a:ext cx="9144000" cy="398463"/>
          </a:xfrm>
          <a:prstGeom prst="rect">
            <a:avLst/>
          </a:prstGeom>
          <a:gradFill rotWithShape="1">
            <a:gsLst>
              <a:gs pos="0">
                <a:srgbClr val="C0C0C0">
                  <a:alpha val="90999"/>
                </a:srgbClr>
              </a:gs>
              <a:gs pos="100000">
                <a:srgbClr val="595959">
                  <a:alpha val="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</a:pPr>
            <a:endParaRPr lang="lv-LV" altLang="lv-LV">
              <a:solidFill>
                <a:schemeClr val="tx1"/>
              </a:solidFill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47675" y="2051050"/>
            <a:ext cx="8248650" cy="3205163"/>
          </a:xfrm>
          <a:prstGeom prst="roundRect">
            <a:avLst>
              <a:gd name="adj" fmla="val 7014"/>
            </a:avLst>
          </a:pr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 w="9525">
            <a:solidFill>
              <a:srgbClr val="32323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" charset="0"/>
            </a:endParaRPr>
          </a:p>
        </p:txBody>
      </p:sp>
      <p:grpSp>
        <p:nvGrpSpPr>
          <p:cNvPr id="7" name="Group 9"/>
          <p:cNvGrpSpPr>
            <a:grpSpLocks/>
          </p:cNvGrpSpPr>
          <p:nvPr/>
        </p:nvGrpSpPr>
        <p:grpSpPr bwMode="auto">
          <a:xfrm>
            <a:off x="703263" y="2762250"/>
            <a:ext cx="1168400" cy="1912938"/>
            <a:chOff x="275" y="2008"/>
            <a:chExt cx="795" cy="1276"/>
          </a:xfrm>
        </p:grpSpPr>
        <p:sp>
          <p:nvSpPr>
            <p:cNvPr id="8" name="AutoShape 1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9" name="AutoShape 1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0" name="AutoShape 1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1" name="AutoShape 1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2" name="Group 14"/>
          <p:cNvGrpSpPr>
            <a:grpSpLocks/>
          </p:cNvGrpSpPr>
          <p:nvPr/>
        </p:nvGrpSpPr>
        <p:grpSpPr bwMode="auto">
          <a:xfrm>
            <a:off x="1943100" y="2765425"/>
            <a:ext cx="1168400" cy="1912938"/>
            <a:chOff x="275" y="2008"/>
            <a:chExt cx="795" cy="1276"/>
          </a:xfrm>
        </p:grpSpPr>
        <p:sp>
          <p:nvSpPr>
            <p:cNvPr id="13" name="AutoShape 1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4" name="AutoShape 1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5" name="AutoShape 1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6" name="AutoShape 1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17" name="Group 19"/>
          <p:cNvGrpSpPr>
            <a:grpSpLocks/>
          </p:cNvGrpSpPr>
          <p:nvPr/>
        </p:nvGrpSpPr>
        <p:grpSpPr bwMode="auto">
          <a:xfrm>
            <a:off x="3368675" y="2762250"/>
            <a:ext cx="1168400" cy="1912938"/>
            <a:chOff x="275" y="2008"/>
            <a:chExt cx="795" cy="1276"/>
          </a:xfrm>
        </p:grpSpPr>
        <p:sp>
          <p:nvSpPr>
            <p:cNvPr id="18" name="AutoShape 2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19" name="AutoShape 2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0" name="AutoShape 2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1" name="AutoShape 2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2" name="Group 24"/>
          <p:cNvGrpSpPr>
            <a:grpSpLocks/>
          </p:cNvGrpSpPr>
          <p:nvPr/>
        </p:nvGrpSpPr>
        <p:grpSpPr bwMode="auto">
          <a:xfrm>
            <a:off x="4606925" y="2765425"/>
            <a:ext cx="1168400" cy="1912938"/>
            <a:chOff x="275" y="2008"/>
            <a:chExt cx="795" cy="1276"/>
          </a:xfrm>
        </p:grpSpPr>
        <p:sp>
          <p:nvSpPr>
            <p:cNvPr id="23" name="AutoShape 25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4" name="AutoShape 26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5" name="AutoShape 27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6" name="AutoShape 28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grpSp>
        <p:nvGrpSpPr>
          <p:cNvPr id="27" name="Group 29"/>
          <p:cNvGrpSpPr>
            <a:grpSpLocks/>
          </p:cNvGrpSpPr>
          <p:nvPr/>
        </p:nvGrpSpPr>
        <p:grpSpPr bwMode="auto">
          <a:xfrm>
            <a:off x="6030913" y="2762250"/>
            <a:ext cx="1168400" cy="1912938"/>
            <a:chOff x="275" y="2008"/>
            <a:chExt cx="795" cy="1276"/>
          </a:xfrm>
        </p:grpSpPr>
        <p:sp>
          <p:nvSpPr>
            <p:cNvPr id="28" name="AutoShape 30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bg1">
                    <a:gamma/>
                    <a:shade val="85882"/>
                    <a:invGamma/>
                  </a:schemeClr>
                </a:gs>
                <a:gs pos="50000">
                  <a:schemeClr val="bg1"/>
                </a:gs>
                <a:gs pos="100000">
                  <a:schemeClr val="bg1">
                    <a:gamma/>
                    <a:shade val="85882"/>
                    <a:invGamma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29" name="AutoShape 31"/>
            <p:cNvSpPr>
              <a:spLocks noChangeArrowheads="1"/>
            </p:cNvSpPr>
            <p:nvPr/>
          </p:nvSpPr>
          <p:spPr bwMode="auto">
            <a:xfrm>
              <a:off x="275" y="2008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alpha val="44000"/>
                  </a:schemeClr>
                </a:gs>
                <a:gs pos="100000">
                  <a:schemeClr val="tx1">
                    <a:gamma/>
                    <a:shade val="86275"/>
                    <a:invGamma/>
                    <a:alpha val="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0" name="AutoShape 32"/>
            <p:cNvSpPr>
              <a:spLocks noChangeArrowheads="1"/>
            </p:cNvSpPr>
            <p:nvPr/>
          </p:nvSpPr>
          <p:spPr bwMode="auto">
            <a:xfrm>
              <a:off x="275" y="3132"/>
              <a:ext cx="795" cy="152"/>
            </a:xfrm>
            <a:prstGeom prst="roundRect">
              <a:avLst>
                <a:gd name="adj" fmla="val 0"/>
              </a:avLst>
            </a:prstGeom>
            <a:gradFill rotWithShape="1">
              <a:gsLst>
                <a:gs pos="0">
                  <a:schemeClr val="tx1">
                    <a:gamma/>
                    <a:shade val="86275"/>
                    <a:invGamma/>
                    <a:alpha val="0"/>
                  </a:schemeClr>
                </a:gs>
                <a:gs pos="100000">
                  <a:schemeClr val="tx1">
                    <a:alpha val="44000"/>
                  </a:scheme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323232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defRPr/>
              </a:pPr>
              <a:endParaRPr lang="en-US" altLang="lv-LV">
                <a:latin typeface="Arial Narrow" pitchFamily="34" charset="0"/>
              </a:endParaRPr>
            </a:p>
          </p:txBody>
        </p:sp>
        <p:sp>
          <p:nvSpPr>
            <p:cNvPr id="31" name="AutoShape 33"/>
            <p:cNvSpPr>
              <a:spLocks noChangeArrowheads="1"/>
            </p:cNvSpPr>
            <p:nvPr/>
          </p:nvSpPr>
          <p:spPr bwMode="auto">
            <a:xfrm>
              <a:off x="275" y="2008"/>
              <a:ext cx="795" cy="1276"/>
            </a:xfrm>
            <a:prstGeom prst="roundRect">
              <a:avLst>
                <a:gd name="adj" fmla="val 0"/>
              </a:avLst>
            </a:prstGeom>
            <a:noFill/>
            <a:ln w="25400">
              <a:solidFill>
                <a:srgbClr val="1C1C1C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endParaRPr lang="en-US" altLang="lv-LV">
                <a:solidFill>
                  <a:schemeClr val="tx1"/>
                </a:solidFill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AutoShape 34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bg1"/>
              </a:gs>
              <a:gs pos="100000">
                <a:schemeClr val="bg1">
                  <a:gamma/>
                  <a:shade val="75686"/>
                  <a:invGamma/>
                </a:scheme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3" name="AutoShape 35"/>
          <p:cNvSpPr>
            <a:spLocks noChangeArrowheads="1"/>
          </p:cNvSpPr>
          <p:nvPr/>
        </p:nvSpPr>
        <p:spPr bwMode="auto">
          <a:xfrm>
            <a:off x="7270750" y="2765425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alpha val="44000"/>
                </a:schemeClr>
              </a:gs>
              <a:gs pos="100000">
                <a:schemeClr val="tx1">
                  <a:gamma/>
                  <a:shade val="86275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4" name="AutoShape 36"/>
          <p:cNvSpPr>
            <a:spLocks noChangeArrowheads="1"/>
          </p:cNvSpPr>
          <p:nvPr/>
        </p:nvSpPr>
        <p:spPr bwMode="auto">
          <a:xfrm>
            <a:off x="7270750" y="4449763"/>
            <a:ext cx="1168400" cy="228600"/>
          </a:xfrm>
          <a:prstGeom prst="roundRect">
            <a:avLst>
              <a:gd name="adj" fmla="val 0"/>
            </a:avLst>
          </a:prstGeom>
          <a:gradFill rotWithShape="1">
            <a:gsLst>
              <a:gs pos="0">
                <a:schemeClr val="tx1">
                  <a:gamma/>
                  <a:shade val="86275"/>
                  <a:invGamma/>
                  <a:alpha val="0"/>
                </a:schemeClr>
              </a:gs>
              <a:gs pos="100000">
                <a:schemeClr val="tx1">
                  <a:alpha val="4400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23232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 altLang="lv-LV">
              <a:latin typeface="Arial Narrow" pitchFamily="34" charset="0"/>
            </a:endParaRPr>
          </a:p>
        </p:txBody>
      </p:sp>
      <p:sp>
        <p:nvSpPr>
          <p:cNvPr id="35" name="AutoShape 37"/>
          <p:cNvSpPr>
            <a:spLocks noChangeArrowheads="1"/>
          </p:cNvSpPr>
          <p:nvPr/>
        </p:nvSpPr>
        <p:spPr bwMode="auto">
          <a:xfrm>
            <a:off x="7270750" y="2765425"/>
            <a:ext cx="1168400" cy="1912938"/>
          </a:xfrm>
          <a:prstGeom prst="roundRect">
            <a:avLst>
              <a:gd name="adj" fmla="val 0"/>
            </a:avLst>
          </a:prstGeom>
          <a:noFill/>
          <a:ln w="25400">
            <a:solidFill>
              <a:srgbClr val="1C1C1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endParaRPr lang="en-US" altLang="lv-LV">
              <a:solidFill>
                <a:schemeClr val="tx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36" name="Group 3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37" name="Rectangle 4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38" name="Text Box 4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39" name="Group 4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40" name="Rectangle 4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1" name="Text Box 4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42" name="Group 4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43" name="Rectangle 4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4" name="Text Box 4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5" name="Group 48"/>
          <p:cNvGrpSpPr>
            <a:grpSpLocks/>
          </p:cNvGrpSpPr>
          <p:nvPr/>
        </p:nvGrpSpPr>
        <p:grpSpPr bwMode="auto">
          <a:xfrm>
            <a:off x="1943100" y="2982913"/>
            <a:ext cx="1168400" cy="1473200"/>
            <a:chOff x="4580" y="1878"/>
            <a:chExt cx="736" cy="928"/>
          </a:xfrm>
        </p:grpSpPr>
        <p:sp>
          <p:nvSpPr>
            <p:cNvPr id="46" name="Rectangle 4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47" name="Text Box 5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48" name="Group 51"/>
          <p:cNvGrpSpPr>
            <a:grpSpLocks/>
          </p:cNvGrpSpPr>
          <p:nvPr/>
        </p:nvGrpSpPr>
        <p:grpSpPr bwMode="auto">
          <a:xfrm>
            <a:off x="703263" y="2982913"/>
            <a:ext cx="1168400" cy="1473200"/>
            <a:chOff x="4580" y="1878"/>
            <a:chExt cx="736" cy="928"/>
          </a:xfrm>
        </p:grpSpPr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0" name="Text Box 5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51" name="Group 5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52" name="Rectangle 5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3" name="Text Box 5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54" name="Group 5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5" name="Rectangle 5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6" name="Text Box 5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57" name="Group 6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58" name="Rectangle 6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59" name="Text Box 6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60" name="Group 6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1" name="Rectangle 6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2" name="Text Box 6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63" name="Group 6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4" name="Rectangle 6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5" name="Text Box 6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66" name="Group 6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67" name="Rectangle 7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68" name="Text Box 7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69" name="Group 7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0" name="Rectangle 7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1" name="Text Box 7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72" name="Group 7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4" name="Text Box 7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75" name="Group 7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76" name="Rectangle 7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77" name="Text Box 8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78" name="Group 81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79" name="Rectangle 8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0" name="Text Box 8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81" name="Group 84"/>
          <p:cNvGrpSpPr>
            <a:grpSpLocks/>
          </p:cNvGrpSpPr>
          <p:nvPr/>
        </p:nvGrpSpPr>
        <p:grpSpPr bwMode="auto">
          <a:xfrm>
            <a:off x="4606925" y="2984500"/>
            <a:ext cx="1168400" cy="1473200"/>
            <a:chOff x="4580" y="1878"/>
            <a:chExt cx="736" cy="928"/>
          </a:xfrm>
        </p:grpSpPr>
        <p:sp>
          <p:nvSpPr>
            <p:cNvPr id="82" name="Rectangle 8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3" name="Text Box 8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4" name="Group 87"/>
          <p:cNvGrpSpPr>
            <a:grpSpLocks/>
          </p:cNvGrpSpPr>
          <p:nvPr/>
        </p:nvGrpSpPr>
        <p:grpSpPr bwMode="auto">
          <a:xfrm>
            <a:off x="3368675" y="2981325"/>
            <a:ext cx="1168400" cy="1473200"/>
            <a:chOff x="4580" y="1878"/>
            <a:chExt cx="736" cy="928"/>
          </a:xfrm>
        </p:grpSpPr>
        <p:sp>
          <p:nvSpPr>
            <p:cNvPr id="85" name="Rectangle 8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6" name="Text Box 8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87" name="Group 9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88" name="Rectangle 9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89" name="Text Box 9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90" name="Group 93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91" name="Rectangle 9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2" name="Text Box 9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93" name="Group 9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4" name="Rectangle 9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5" name="Text Box 9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96" name="Group 9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97" name="Rectangle 10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98" name="Text Box 10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99" name="Group 10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0" name="Rectangle 10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1" name="Text Box 10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02" name="Group 10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3" name="Rectangle 10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4" name="Text Box 10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05" name="Group 10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07" name="Text Box 11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08" name="Group 11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0" name="Text Box 11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11" name="Group 11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3" name="Text Box 11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14" name="Group 11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6" name="Text Box 11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17" name="Group 12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19" name="Text Box 12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20" name="Group 12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2" name="Text Box 12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23" name="Group 126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5" name="Text Box 12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26" name="Group 12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28" name="Text Box 13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29" name="Group 13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1" name="Text Box 13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32" name="Group 13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3" name="Rectangle 13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4" name="Text Box 13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35" name="Group 13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37" name="Text Box 14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38" name="Group 14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39" name="Rectangle 14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0" name="Text Box 14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41" name="Group 14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2" name="Rectangle 14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3" name="Text Box 14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44" name="Group 14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5" name="Rectangle 14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6" name="Text Box 14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47" name="Group 15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48" name="Rectangle 15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49" name="Text Box 15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50" name="Group 15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1" name="Rectangle 15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2" name="Text Box 15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53" name="Group 15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4" name="Rectangle 15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5" name="Text Box 15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56" name="Group 15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57" name="Rectangle 16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58" name="Text Box 16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59" name="Group 16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0" name="Rectangle 16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1" name="Text Box 16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62" name="Group 16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3" name="Rectangle 16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4" name="Text Box 16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165" name="Group 16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6" name="Rectangle 16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67" name="Text Box 17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168" name="Group 17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69" name="Rectangle 17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0" name="Text Box 17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171" name="Group 17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2" name="Rectangle 17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3" name="Text Box 17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174" name="Group 17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5" name="Rectangle 17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6" name="Text Box 17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177" name="Group 18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78" name="Rectangle 18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79" name="Text Box 18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0" name="Group 18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1" name="Rectangle 18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2" name="Text Box 18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83" name="Group 18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84" name="Rectangle 18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5" name="Text Box 18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186" name="Group 189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87" name="Rectangle 19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88" name="Text Box 19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189" name="Group 192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190" name="Rectangle 19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1" name="Text Box 19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192" name="Group 19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3" name="Rectangle 19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4" name="Text Box 19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195" name="Group 19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6" name="Rectangle 19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197" name="Text Box 20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198" name="Group 20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199" name="Rectangle 20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0" name="Text Box 20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01" name="Group 20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2" name="Rectangle 20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3" name="Text Box 20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04" name="Group 20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5" name="Rectangle 20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6" name="Text Box 20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07" name="Group 21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08" name="Rectangle 21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09" name="Text Box 21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10" name="Group 21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1" name="Rectangle 21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2" name="Text Box 21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13" name="Group 21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4" name="Rectangle 21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5" name="Text Box 21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16" name="Group 21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17" name="Rectangle 22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18" name="Text Box 22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19" name="Group 22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0" name="Rectangle 22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1" name="Text Box 22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22" name="Group 225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3" name="Rectangle 22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4" name="Text Box 22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9</a:t>
              </a:r>
            </a:p>
          </p:txBody>
        </p:sp>
      </p:grpSp>
      <p:grpSp>
        <p:nvGrpSpPr>
          <p:cNvPr id="225" name="Group 228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6" name="Rectangle 229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27" name="Text Box 230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8</a:t>
              </a:r>
            </a:p>
          </p:txBody>
        </p:sp>
      </p:grpSp>
      <p:grpSp>
        <p:nvGrpSpPr>
          <p:cNvPr id="228" name="Group 231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29" name="Rectangle 232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0" name="Text Box 233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7</a:t>
              </a:r>
            </a:p>
          </p:txBody>
        </p:sp>
      </p:grpSp>
      <p:grpSp>
        <p:nvGrpSpPr>
          <p:cNvPr id="231" name="Group 234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2" name="Rectangle 235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3" name="Text Box 236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6</a:t>
              </a:r>
            </a:p>
          </p:txBody>
        </p:sp>
      </p:grpSp>
      <p:grpSp>
        <p:nvGrpSpPr>
          <p:cNvPr id="234" name="Group 237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5" name="Rectangle 238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6" name="Text Box 239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5</a:t>
              </a:r>
            </a:p>
          </p:txBody>
        </p:sp>
      </p:grpSp>
      <p:grpSp>
        <p:nvGrpSpPr>
          <p:cNvPr id="237" name="Group 240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38" name="Rectangle 241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39" name="Text Box 242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4</a:t>
              </a:r>
            </a:p>
          </p:txBody>
        </p:sp>
      </p:grpSp>
      <p:grpSp>
        <p:nvGrpSpPr>
          <p:cNvPr id="240" name="Group 243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1" name="Rectangle 244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2" name="Text Box 245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3</a:t>
              </a:r>
            </a:p>
          </p:txBody>
        </p:sp>
      </p:grpSp>
      <p:grpSp>
        <p:nvGrpSpPr>
          <p:cNvPr id="243" name="Group 246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4" name="Rectangle 247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5" name="Text Box 248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2</a:t>
              </a:r>
            </a:p>
          </p:txBody>
        </p:sp>
      </p:grpSp>
      <p:grpSp>
        <p:nvGrpSpPr>
          <p:cNvPr id="246" name="Group 249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47" name="Rectangle 250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48" name="Text Box 251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1</a:t>
              </a:r>
            </a:p>
          </p:txBody>
        </p:sp>
      </p:grpSp>
      <p:grpSp>
        <p:nvGrpSpPr>
          <p:cNvPr id="249" name="Group 252"/>
          <p:cNvGrpSpPr>
            <a:grpSpLocks/>
          </p:cNvGrpSpPr>
          <p:nvPr/>
        </p:nvGrpSpPr>
        <p:grpSpPr bwMode="auto">
          <a:xfrm>
            <a:off x="7270750" y="2981325"/>
            <a:ext cx="1168400" cy="1473200"/>
            <a:chOff x="4580" y="1878"/>
            <a:chExt cx="736" cy="928"/>
          </a:xfrm>
        </p:grpSpPr>
        <p:sp>
          <p:nvSpPr>
            <p:cNvPr id="250" name="Rectangle 253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1" name="Text Box 254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grpSp>
        <p:nvGrpSpPr>
          <p:cNvPr id="252" name="Group 255"/>
          <p:cNvGrpSpPr>
            <a:grpSpLocks/>
          </p:cNvGrpSpPr>
          <p:nvPr/>
        </p:nvGrpSpPr>
        <p:grpSpPr bwMode="auto">
          <a:xfrm>
            <a:off x="6030913" y="2981325"/>
            <a:ext cx="1168400" cy="1473200"/>
            <a:chOff x="4580" y="1878"/>
            <a:chExt cx="736" cy="928"/>
          </a:xfrm>
        </p:grpSpPr>
        <p:sp>
          <p:nvSpPr>
            <p:cNvPr id="253" name="Rectangle 256"/>
            <p:cNvSpPr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54" name="Text Box 257"/>
            <p:cNvSpPr txBox="1">
              <a:spLocks noChangeArrowheads="1"/>
            </p:cNvSpPr>
            <p:nvPr/>
          </p:nvSpPr>
          <p:spPr bwMode="auto">
            <a:xfrm>
              <a:off x="4580" y="1878"/>
              <a:ext cx="736" cy="9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50000"/>
                </a:spcBef>
              </a:pPr>
              <a:r>
                <a:rPr lang="en-GB" altLang="lv-LV" sz="14000">
                  <a:solidFill>
                    <a:schemeClr val="tx1"/>
                  </a:solidFill>
                  <a:latin typeface="Arial Narrow" panose="020B0606020202030204" pitchFamily="34" charset="0"/>
                </a:rPr>
                <a:t>0</a:t>
              </a:r>
            </a:p>
          </p:txBody>
        </p:sp>
      </p:grpSp>
      <p:sp>
        <p:nvSpPr>
          <p:cNvPr id="255" name="Freeform 258"/>
          <p:cNvSpPr>
            <a:spLocks noEditPoints="1"/>
          </p:cNvSpPr>
          <p:nvPr/>
        </p:nvSpPr>
        <p:spPr bwMode="auto">
          <a:xfrm>
            <a:off x="447675" y="2051050"/>
            <a:ext cx="8248650" cy="3205163"/>
          </a:xfrm>
          <a:custGeom>
            <a:avLst/>
            <a:gdLst>
              <a:gd name="T0" fmla="*/ 5758 w 5920"/>
              <a:gd name="T1" fmla="*/ 0 h 2300"/>
              <a:gd name="T2" fmla="*/ 161 w 5920"/>
              <a:gd name="T3" fmla="*/ 0 h 2300"/>
              <a:gd name="T4" fmla="*/ 0 w 5920"/>
              <a:gd name="T5" fmla="*/ 161 h 2300"/>
              <a:gd name="T6" fmla="*/ 0 w 5920"/>
              <a:gd name="T7" fmla="*/ 2138 h 2300"/>
              <a:gd name="T8" fmla="*/ 161 w 5920"/>
              <a:gd name="T9" fmla="*/ 2300 h 2300"/>
              <a:gd name="T10" fmla="*/ 5758 w 5920"/>
              <a:gd name="T11" fmla="*/ 2300 h 2300"/>
              <a:gd name="T12" fmla="*/ 5920 w 5920"/>
              <a:gd name="T13" fmla="*/ 2138 h 2300"/>
              <a:gd name="T14" fmla="*/ 5920 w 5920"/>
              <a:gd name="T15" fmla="*/ 161 h 2300"/>
              <a:gd name="T16" fmla="*/ 5758 w 5920"/>
              <a:gd name="T17" fmla="*/ 0 h 2300"/>
              <a:gd name="T18" fmla="*/ 1022 w 5920"/>
              <a:gd name="T19" fmla="*/ 1883 h 2300"/>
              <a:gd name="T20" fmla="*/ 184 w 5920"/>
              <a:gd name="T21" fmla="*/ 1883 h 2300"/>
              <a:gd name="T22" fmla="*/ 184 w 5920"/>
              <a:gd name="T23" fmla="*/ 510 h 2300"/>
              <a:gd name="T24" fmla="*/ 1022 w 5920"/>
              <a:gd name="T25" fmla="*/ 510 h 2300"/>
              <a:gd name="T26" fmla="*/ 1022 w 5920"/>
              <a:gd name="T27" fmla="*/ 1883 h 2300"/>
              <a:gd name="T28" fmla="*/ 1912 w 5920"/>
              <a:gd name="T29" fmla="*/ 1885 h 2300"/>
              <a:gd name="T30" fmla="*/ 1073 w 5920"/>
              <a:gd name="T31" fmla="*/ 1885 h 2300"/>
              <a:gd name="T32" fmla="*/ 1073 w 5920"/>
              <a:gd name="T33" fmla="*/ 513 h 2300"/>
              <a:gd name="T34" fmla="*/ 1912 w 5920"/>
              <a:gd name="T35" fmla="*/ 513 h 2300"/>
              <a:gd name="T36" fmla="*/ 1912 w 5920"/>
              <a:gd name="T37" fmla="*/ 1885 h 2300"/>
              <a:gd name="T38" fmla="*/ 2935 w 5920"/>
              <a:gd name="T39" fmla="*/ 1883 h 2300"/>
              <a:gd name="T40" fmla="*/ 2097 w 5920"/>
              <a:gd name="T41" fmla="*/ 1883 h 2300"/>
              <a:gd name="T42" fmla="*/ 2097 w 5920"/>
              <a:gd name="T43" fmla="*/ 510 h 2300"/>
              <a:gd name="T44" fmla="*/ 2935 w 5920"/>
              <a:gd name="T45" fmla="*/ 510 h 2300"/>
              <a:gd name="T46" fmla="*/ 2935 w 5920"/>
              <a:gd name="T47" fmla="*/ 1883 h 2300"/>
              <a:gd name="T48" fmla="*/ 3824 w 5920"/>
              <a:gd name="T49" fmla="*/ 1885 h 2300"/>
              <a:gd name="T50" fmla="*/ 2985 w 5920"/>
              <a:gd name="T51" fmla="*/ 1885 h 2300"/>
              <a:gd name="T52" fmla="*/ 2985 w 5920"/>
              <a:gd name="T53" fmla="*/ 513 h 2300"/>
              <a:gd name="T54" fmla="*/ 3824 w 5920"/>
              <a:gd name="T55" fmla="*/ 513 h 2300"/>
              <a:gd name="T56" fmla="*/ 3824 w 5920"/>
              <a:gd name="T57" fmla="*/ 1885 h 2300"/>
              <a:gd name="T58" fmla="*/ 4846 w 5920"/>
              <a:gd name="T59" fmla="*/ 1883 h 2300"/>
              <a:gd name="T60" fmla="*/ 4007 w 5920"/>
              <a:gd name="T61" fmla="*/ 1883 h 2300"/>
              <a:gd name="T62" fmla="*/ 4007 w 5920"/>
              <a:gd name="T63" fmla="*/ 510 h 2300"/>
              <a:gd name="T64" fmla="*/ 4846 w 5920"/>
              <a:gd name="T65" fmla="*/ 510 h 2300"/>
              <a:gd name="T66" fmla="*/ 4846 w 5920"/>
              <a:gd name="T67" fmla="*/ 1883 h 2300"/>
              <a:gd name="T68" fmla="*/ 5735 w 5920"/>
              <a:gd name="T69" fmla="*/ 1885 h 2300"/>
              <a:gd name="T70" fmla="*/ 4897 w 5920"/>
              <a:gd name="T71" fmla="*/ 1885 h 2300"/>
              <a:gd name="T72" fmla="*/ 4897 w 5920"/>
              <a:gd name="T73" fmla="*/ 513 h 2300"/>
              <a:gd name="T74" fmla="*/ 5735 w 5920"/>
              <a:gd name="T75" fmla="*/ 513 h 2300"/>
              <a:gd name="T76" fmla="*/ 5735 w 5920"/>
              <a:gd name="T77" fmla="*/ 1885 h 2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920" h="2300">
                <a:moveTo>
                  <a:pt x="5758" y="0"/>
                </a:moveTo>
                <a:cubicBezTo>
                  <a:pt x="161" y="0"/>
                  <a:pt x="161" y="0"/>
                  <a:pt x="161" y="0"/>
                </a:cubicBezTo>
                <a:cubicBezTo>
                  <a:pt x="72" y="0"/>
                  <a:pt x="0" y="72"/>
                  <a:pt x="0" y="161"/>
                </a:cubicBezTo>
                <a:cubicBezTo>
                  <a:pt x="0" y="2138"/>
                  <a:pt x="0" y="2138"/>
                  <a:pt x="0" y="2138"/>
                </a:cubicBezTo>
                <a:cubicBezTo>
                  <a:pt x="0" y="2227"/>
                  <a:pt x="72" y="2300"/>
                  <a:pt x="161" y="2300"/>
                </a:cubicBezTo>
                <a:cubicBezTo>
                  <a:pt x="5758" y="2300"/>
                  <a:pt x="5758" y="2300"/>
                  <a:pt x="5758" y="2300"/>
                </a:cubicBezTo>
                <a:cubicBezTo>
                  <a:pt x="5847" y="2300"/>
                  <a:pt x="5920" y="2227"/>
                  <a:pt x="5920" y="2138"/>
                </a:cubicBezTo>
                <a:cubicBezTo>
                  <a:pt x="5920" y="161"/>
                  <a:pt x="5920" y="161"/>
                  <a:pt x="5920" y="161"/>
                </a:cubicBezTo>
                <a:cubicBezTo>
                  <a:pt x="5920" y="72"/>
                  <a:pt x="5847" y="0"/>
                  <a:pt x="5758" y="0"/>
                </a:cubicBezTo>
                <a:close/>
                <a:moveTo>
                  <a:pt x="1022" y="1883"/>
                </a:moveTo>
                <a:cubicBezTo>
                  <a:pt x="184" y="1883"/>
                  <a:pt x="184" y="1883"/>
                  <a:pt x="184" y="1883"/>
                </a:cubicBezTo>
                <a:cubicBezTo>
                  <a:pt x="184" y="510"/>
                  <a:pt x="184" y="510"/>
                  <a:pt x="184" y="510"/>
                </a:cubicBezTo>
                <a:cubicBezTo>
                  <a:pt x="1022" y="510"/>
                  <a:pt x="1022" y="510"/>
                  <a:pt x="1022" y="510"/>
                </a:cubicBezTo>
                <a:lnTo>
                  <a:pt x="1022" y="1883"/>
                </a:lnTo>
                <a:close/>
                <a:moveTo>
                  <a:pt x="1912" y="1885"/>
                </a:moveTo>
                <a:cubicBezTo>
                  <a:pt x="1073" y="1885"/>
                  <a:pt x="1073" y="1885"/>
                  <a:pt x="1073" y="1885"/>
                </a:cubicBezTo>
                <a:cubicBezTo>
                  <a:pt x="1073" y="513"/>
                  <a:pt x="1073" y="513"/>
                  <a:pt x="1073" y="513"/>
                </a:cubicBezTo>
                <a:cubicBezTo>
                  <a:pt x="1912" y="513"/>
                  <a:pt x="1912" y="513"/>
                  <a:pt x="1912" y="513"/>
                </a:cubicBezTo>
                <a:lnTo>
                  <a:pt x="1912" y="1885"/>
                </a:lnTo>
                <a:close/>
                <a:moveTo>
                  <a:pt x="2935" y="1883"/>
                </a:moveTo>
                <a:cubicBezTo>
                  <a:pt x="2097" y="1883"/>
                  <a:pt x="2097" y="1883"/>
                  <a:pt x="2097" y="1883"/>
                </a:cubicBezTo>
                <a:cubicBezTo>
                  <a:pt x="2097" y="510"/>
                  <a:pt x="2097" y="510"/>
                  <a:pt x="2097" y="510"/>
                </a:cubicBezTo>
                <a:cubicBezTo>
                  <a:pt x="2935" y="510"/>
                  <a:pt x="2935" y="510"/>
                  <a:pt x="2935" y="510"/>
                </a:cubicBezTo>
                <a:lnTo>
                  <a:pt x="2935" y="1883"/>
                </a:lnTo>
                <a:close/>
                <a:moveTo>
                  <a:pt x="3824" y="1885"/>
                </a:moveTo>
                <a:cubicBezTo>
                  <a:pt x="2985" y="1885"/>
                  <a:pt x="2985" y="1885"/>
                  <a:pt x="2985" y="1885"/>
                </a:cubicBezTo>
                <a:cubicBezTo>
                  <a:pt x="2985" y="513"/>
                  <a:pt x="2985" y="513"/>
                  <a:pt x="2985" y="513"/>
                </a:cubicBezTo>
                <a:cubicBezTo>
                  <a:pt x="3824" y="513"/>
                  <a:pt x="3824" y="513"/>
                  <a:pt x="3824" y="513"/>
                </a:cubicBezTo>
                <a:lnTo>
                  <a:pt x="3824" y="1885"/>
                </a:lnTo>
                <a:close/>
                <a:moveTo>
                  <a:pt x="4846" y="1883"/>
                </a:moveTo>
                <a:cubicBezTo>
                  <a:pt x="4007" y="1883"/>
                  <a:pt x="4007" y="1883"/>
                  <a:pt x="4007" y="1883"/>
                </a:cubicBezTo>
                <a:cubicBezTo>
                  <a:pt x="4007" y="510"/>
                  <a:pt x="4007" y="510"/>
                  <a:pt x="4007" y="510"/>
                </a:cubicBezTo>
                <a:cubicBezTo>
                  <a:pt x="4846" y="510"/>
                  <a:pt x="4846" y="510"/>
                  <a:pt x="4846" y="510"/>
                </a:cubicBezTo>
                <a:lnTo>
                  <a:pt x="4846" y="1883"/>
                </a:lnTo>
                <a:close/>
                <a:moveTo>
                  <a:pt x="5735" y="1885"/>
                </a:moveTo>
                <a:cubicBezTo>
                  <a:pt x="4897" y="1885"/>
                  <a:pt x="4897" y="1885"/>
                  <a:pt x="4897" y="1885"/>
                </a:cubicBezTo>
                <a:cubicBezTo>
                  <a:pt x="4897" y="513"/>
                  <a:pt x="4897" y="513"/>
                  <a:pt x="4897" y="513"/>
                </a:cubicBezTo>
                <a:cubicBezTo>
                  <a:pt x="5735" y="513"/>
                  <a:pt x="5735" y="513"/>
                  <a:pt x="5735" y="513"/>
                </a:cubicBezTo>
                <a:lnTo>
                  <a:pt x="5735" y="1885"/>
                </a:lnTo>
                <a:close/>
              </a:path>
            </a:pathLst>
          </a:custGeom>
          <a:gradFill rotWithShape="1">
            <a:gsLst>
              <a:gs pos="0">
                <a:schemeClr val="tx2">
                  <a:gamma/>
                  <a:tint val="73725"/>
                  <a:invGamma/>
                </a:schemeClr>
              </a:gs>
              <a:gs pos="100000">
                <a:schemeClr val="tx2"/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323232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56" name="Text Box 259"/>
          <p:cNvSpPr txBox="1">
            <a:spLocks noChangeArrowheads="1"/>
          </p:cNvSpPr>
          <p:nvPr/>
        </p:nvSpPr>
        <p:spPr bwMode="auto">
          <a:xfrm>
            <a:off x="115887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Hours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7" name="Text Box 260"/>
          <p:cNvSpPr txBox="1">
            <a:spLocks noChangeArrowheads="1"/>
          </p:cNvSpPr>
          <p:nvPr/>
        </p:nvSpPr>
        <p:spPr bwMode="auto">
          <a:xfrm>
            <a:off x="3824288" y="4733925"/>
            <a:ext cx="1495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Minutes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8" name="Text Box 261"/>
          <p:cNvSpPr txBox="1">
            <a:spLocks noChangeArrowheads="1"/>
          </p:cNvSpPr>
          <p:nvPr/>
        </p:nvSpPr>
        <p:spPr bwMode="auto">
          <a:xfrm>
            <a:off x="6486525" y="4733925"/>
            <a:ext cx="1497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>
                <a:solidFill>
                  <a:schemeClr val="bg1"/>
                </a:solidFill>
              </a:rPr>
              <a:t>Seconds</a:t>
            </a:r>
            <a:endParaRPr lang="en-GB" altLang="lv-LV">
              <a:solidFill>
                <a:schemeClr val="bg1"/>
              </a:solidFill>
            </a:endParaRPr>
          </a:p>
        </p:txBody>
      </p:sp>
      <p:sp>
        <p:nvSpPr>
          <p:cNvPr id="259" name="AutoShape 263"/>
          <p:cNvSpPr>
            <a:spLocks noChangeArrowheads="1"/>
          </p:cNvSpPr>
          <p:nvPr/>
        </p:nvSpPr>
        <p:spPr bwMode="auto">
          <a:xfrm rot="16200000">
            <a:off x="-913606" y="3472656"/>
            <a:ext cx="3151188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sp>
        <p:nvSpPr>
          <p:cNvPr id="260" name="AutoShape 264"/>
          <p:cNvSpPr>
            <a:spLocks noChangeArrowheads="1"/>
          </p:cNvSpPr>
          <p:nvPr/>
        </p:nvSpPr>
        <p:spPr bwMode="auto">
          <a:xfrm>
            <a:off x="473075" y="2085975"/>
            <a:ext cx="8197850" cy="37782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bg1">
                  <a:alpha val="14000"/>
                </a:schemeClr>
              </a:gs>
              <a:gs pos="100000">
                <a:schemeClr val="bg1">
                  <a:gamma/>
                  <a:tint val="43529"/>
                  <a:invGamma/>
                  <a:alpha val="0"/>
                </a:scheme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lv-LV">
              <a:latin typeface="Arial" charset="0"/>
            </a:endParaRPr>
          </a:p>
        </p:txBody>
      </p:sp>
      <p:grpSp>
        <p:nvGrpSpPr>
          <p:cNvPr id="261" name="Group 265"/>
          <p:cNvGrpSpPr>
            <a:grpSpLocks/>
          </p:cNvGrpSpPr>
          <p:nvPr/>
        </p:nvGrpSpPr>
        <p:grpSpPr bwMode="auto">
          <a:xfrm>
            <a:off x="3162300" y="3373438"/>
            <a:ext cx="120650" cy="693737"/>
            <a:chOff x="1939" y="2444"/>
            <a:chExt cx="81" cy="463"/>
          </a:xfrm>
        </p:grpSpPr>
        <p:sp>
          <p:nvSpPr>
            <p:cNvPr id="262" name="Rectangle 266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3" name="Rectangle 267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4" name="Group 268"/>
          <p:cNvGrpSpPr>
            <a:grpSpLocks/>
          </p:cNvGrpSpPr>
          <p:nvPr/>
        </p:nvGrpSpPr>
        <p:grpSpPr bwMode="auto">
          <a:xfrm>
            <a:off x="5843588" y="3373438"/>
            <a:ext cx="120650" cy="693737"/>
            <a:chOff x="1939" y="2444"/>
            <a:chExt cx="81" cy="463"/>
          </a:xfrm>
        </p:grpSpPr>
        <p:sp>
          <p:nvSpPr>
            <p:cNvPr id="265" name="Rectangle 269"/>
            <p:cNvSpPr>
              <a:spLocks noChangeArrowheads="1"/>
            </p:cNvSpPr>
            <p:nvPr/>
          </p:nvSpPr>
          <p:spPr bwMode="auto">
            <a:xfrm>
              <a:off x="1941" y="2828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66" name="Rectangle 270"/>
            <p:cNvSpPr>
              <a:spLocks noChangeArrowheads="1"/>
            </p:cNvSpPr>
            <p:nvPr/>
          </p:nvSpPr>
          <p:spPr bwMode="auto">
            <a:xfrm>
              <a:off x="1939" y="2444"/>
              <a:ext cx="79" cy="79"/>
            </a:xfrm>
            <a:prstGeom prst="rect">
              <a:avLst/>
            </a:prstGeom>
            <a:gradFill rotWithShape="1">
              <a:gsLst>
                <a:gs pos="0">
                  <a:srgbClr val="EAEAEA"/>
                </a:gs>
                <a:gs pos="100000">
                  <a:srgbClr val="CACACA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grpSp>
        <p:nvGrpSpPr>
          <p:cNvPr id="267" name="Group 271"/>
          <p:cNvGrpSpPr>
            <a:grpSpLocks/>
          </p:cNvGrpSpPr>
          <p:nvPr/>
        </p:nvGrpSpPr>
        <p:grpSpPr bwMode="auto">
          <a:xfrm>
            <a:off x="706438" y="2768600"/>
            <a:ext cx="7731125" cy="1905000"/>
            <a:chOff x="445" y="1744"/>
            <a:chExt cx="4870" cy="1200"/>
          </a:xfrm>
        </p:grpSpPr>
        <p:grpSp>
          <p:nvGrpSpPr>
            <p:cNvPr id="268" name="Group 272"/>
            <p:cNvGrpSpPr>
              <a:grpSpLocks/>
            </p:cNvGrpSpPr>
            <p:nvPr/>
          </p:nvGrpSpPr>
          <p:grpSpPr bwMode="auto">
            <a:xfrm>
              <a:off x="445" y="1744"/>
              <a:ext cx="734" cy="1200"/>
              <a:chOff x="448" y="1746"/>
              <a:chExt cx="724" cy="1188"/>
            </a:xfrm>
          </p:grpSpPr>
          <p:grpSp>
            <p:nvGrpSpPr>
              <p:cNvPr id="286" name="Group 27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8" name="Freeform 27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27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9" name="Group 277"/>
            <p:cNvGrpSpPr>
              <a:grpSpLocks/>
            </p:cNvGrpSpPr>
            <p:nvPr/>
          </p:nvGrpSpPr>
          <p:grpSpPr bwMode="auto">
            <a:xfrm>
              <a:off x="1225" y="1744"/>
              <a:ext cx="734" cy="1200"/>
              <a:chOff x="448" y="1746"/>
              <a:chExt cx="724" cy="1188"/>
            </a:xfrm>
          </p:grpSpPr>
          <p:grpSp>
            <p:nvGrpSpPr>
              <p:cNvPr id="282" name="Group 27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4" name="Freeform 27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" name="Freeform 28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3" name="Freeform 28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0" name="Group 282"/>
            <p:cNvGrpSpPr>
              <a:grpSpLocks/>
            </p:cNvGrpSpPr>
            <p:nvPr/>
          </p:nvGrpSpPr>
          <p:grpSpPr bwMode="auto">
            <a:xfrm flipH="1">
              <a:off x="4581" y="1744"/>
              <a:ext cx="734" cy="1200"/>
              <a:chOff x="448" y="1746"/>
              <a:chExt cx="724" cy="1188"/>
            </a:xfrm>
          </p:grpSpPr>
          <p:grpSp>
            <p:nvGrpSpPr>
              <p:cNvPr id="278" name="Group 283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80" name="Freeform 284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" name="Freeform 285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Freeform 286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1" name="Group 287"/>
            <p:cNvGrpSpPr>
              <a:grpSpLocks/>
            </p:cNvGrpSpPr>
            <p:nvPr/>
          </p:nvGrpSpPr>
          <p:grpSpPr bwMode="auto">
            <a:xfrm flipH="1">
              <a:off x="3799" y="1744"/>
              <a:ext cx="734" cy="1200"/>
              <a:chOff x="448" y="1746"/>
              <a:chExt cx="724" cy="1188"/>
            </a:xfrm>
          </p:grpSpPr>
          <p:grpSp>
            <p:nvGrpSpPr>
              <p:cNvPr id="274" name="Group 288"/>
              <p:cNvGrpSpPr>
                <a:grpSpLocks/>
              </p:cNvGrpSpPr>
              <p:nvPr/>
            </p:nvGrpSpPr>
            <p:grpSpPr bwMode="auto">
              <a:xfrm>
                <a:off x="454" y="1752"/>
                <a:ext cx="712" cy="1176"/>
                <a:chOff x="454" y="1752"/>
                <a:chExt cx="712" cy="1176"/>
              </a:xfrm>
            </p:grpSpPr>
            <p:sp>
              <p:nvSpPr>
                <p:cNvPr id="276" name="Freeform 289"/>
                <p:cNvSpPr>
                  <a:spLocks/>
                </p:cNvSpPr>
                <p:nvPr/>
              </p:nvSpPr>
              <p:spPr bwMode="auto">
                <a:xfrm>
                  <a:off x="454" y="1752"/>
                  <a:ext cx="16" cy="1172"/>
                </a:xfrm>
                <a:custGeom>
                  <a:avLst/>
                  <a:gdLst>
                    <a:gd name="T0" fmla="*/ 0 w 16"/>
                    <a:gd name="T1" fmla="*/ 0 h 1172"/>
                    <a:gd name="T2" fmla="*/ 0 w 16"/>
                    <a:gd name="T3" fmla="*/ 1018 h 1172"/>
                    <a:gd name="T4" fmla="*/ 0 w 16"/>
                    <a:gd name="T5" fmla="*/ 1172 h 1172"/>
                    <a:gd name="T6" fmla="*/ 16 w 16"/>
                    <a:gd name="T7" fmla="*/ 1156 h 1172"/>
                    <a:gd name="T8" fmla="*/ 16 w 16"/>
                    <a:gd name="T9" fmla="*/ 1018 h 1172"/>
                    <a:gd name="T10" fmla="*/ 16 w 16"/>
                    <a:gd name="T11" fmla="*/ 0 h 1172"/>
                    <a:gd name="T12" fmla="*/ 0 w 16"/>
                    <a:gd name="T13" fmla="*/ 0 h 117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6" h="1172">
                      <a:moveTo>
                        <a:pt x="0" y="0"/>
                      </a:moveTo>
                      <a:lnTo>
                        <a:pt x="0" y="1018"/>
                      </a:lnTo>
                      <a:lnTo>
                        <a:pt x="0" y="1172"/>
                      </a:lnTo>
                      <a:lnTo>
                        <a:pt x="16" y="1156"/>
                      </a:lnTo>
                      <a:lnTo>
                        <a:pt x="16" y="1018"/>
                      </a:lnTo>
                      <a:lnTo>
                        <a:pt x="1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212121"/>
                    </a:gs>
                    <a:gs pos="100000">
                      <a:srgbClr val="323232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Freeform 290"/>
                <p:cNvSpPr>
                  <a:spLocks/>
                </p:cNvSpPr>
                <p:nvPr/>
              </p:nvSpPr>
              <p:spPr bwMode="auto">
                <a:xfrm>
                  <a:off x="458" y="2912"/>
                  <a:ext cx="708" cy="16"/>
                </a:xfrm>
                <a:custGeom>
                  <a:avLst/>
                  <a:gdLst>
                    <a:gd name="T0" fmla="*/ 151609061 w 358"/>
                    <a:gd name="T1" fmla="*/ 524288 h 8"/>
                    <a:gd name="T2" fmla="*/ 10079618 w 358"/>
                    <a:gd name="T3" fmla="*/ 524288 h 8"/>
                    <a:gd name="T4" fmla="*/ 3452997 w 358"/>
                    <a:gd name="T5" fmla="*/ 524288 h 8"/>
                    <a:gd name="T6" fmla="*/ 0 w 358"/>
                    <a:gd name="T7" fmla="*/ 4194304 h 8"/>
                    <a:gd name="T8" fmla="*/ 10079618 w 358"/>
                    <a:gd name="T9" fmla="*/ 4194304 h 8"/>
                    <a:gd name="T10" fmla="*/ 151609061 w 358"/>
                    <a:gd name="T11" fmla="*/ 4194304 h 8"/>
                    <a:gd name="T12" fmla="*/ 151609061 w 358"/>
                    <a:gd name="T13" fmla="*/ 0 h 8"/>
                    <a:gd name="T14" fmla="*/ 151609061 w 358"/>
                    <a:gd name="T15" fmla="*/ 524288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358" h="8">
                      <a:moveTo>
                        <a:pt x="358" y="1"/>
                      </a:move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58" y="8"/>
                        <a:pt x="358" y="8"/>
                        <a:pt x="358" y="8"/>
                      </a:cubicBezTo>
                      <a:cubicBezTo>
                        <a:pt x="358" y="0"/>
                        <a:pt x="358" y="0"/>
                        <a:pt x="358" y="0"/>
                      </a:cubicBezTo>
                      <a:cubicBezTo>
                        <a:pt x="358" y="0"/>
                        <a:pt x="358" y="1"/>
                        <a:pt x="358" y="1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515151"/>
                    </a:gs>
                    <a:gs pos="100000">
                      <a:srgbClr val="3E3E3E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Freeform 291"/>
              <p:cNvSpPr>
                <a:spLocks noEditPoints="1"/>
              </p:cNvSpPr>
              <p:nvPr/>
            </p:nvSpPr>
            <p:spPr bwMode="auto">
              <a:xfrm>
                <a:off x="448" y="1746"/>
                <a:ext cx="724" cy="1188"/>
              </a:xfrm>
              <a:custGeom>
                <a:avLst/>
                <a:gdLst>
                  <a:gd name="T0" fmla="*/ 155736382 w 366"/>
                  <a:gd name="T1" fmla="*/ 259416612 h 600"/>
                  <a:gd name="T2" fmla="*/ 155736382 w 366"/>
                  <a:gd name="T3" fmla="*/ 224050151 h 600"/>
                  <a:gd name="T4" fmla="*/ 155736382 w 366"/>
                  <a:gd name="T5" fmla="*/ 900500 h 600"/>
                  <a:gd name="T6" fmla="*/ 155281020 w 366"/>
                  <a:gd name="T7" fmla="*/ 0 h 600"/>
                  <a:gd name="T8" fmla="*/ 155281020 w 366"/>
                  <a:gd name="T9" fmla="*/ 0 h 600"/>
                  <a:gd name="T10" fmla="*/ 12306550 w 366"/>
                  <a:gd name="T11" fmla="*/ 0 h 600"/>
                  <a:gd name="T12" fmla="*/ 887116 w 366"/>
                  <a:gd name="T13" fmla="*/ 0 h 600"/>
                  <a:gd name="T14" fmla="*/ 0 w 366"/>
                  <a:gd name="T15" fmla="*/ 454798 h 600"/>
                  <a:gd name="T16" fmla="*/ 0 w 366"/>
                  <a:gd name="T17" fmla="*/ 900500 h 600"/>
                  <a:gd name="T18" fmla="*/ 0 w 366"/>
                  <a:gd name="T19" fmla="*/ 224050151 h 600"/>
                  <a:gd name="T20" fmla="*/ 0 w 366"/>
                  <a:gd name="T21" fmla="*/ 259416612 h 600"/>
                  <a:gd name="T22" fmla="*/ 887116 w 366"/>
                  <a:gd name="T23" fmla="*/ 259876067 h 600"/>
                  <a:gd name="T24" fmla="*/ 887116 w 366"/>
                  <a:gd name="T25" fmla="*/ 259876067 h 600"/>
                  <a:gd name="T26" fmla="*/ 887116 w 366"/>
                  <a:gd name="T27" fmla="*/ 259876067 h 600"/>
                  <a:gd name="T28" fmla="*/ 12306550 w 366"/>
                  <a:gd name="T29" fmla="*/ 259876067 h 600"/>
                  <a:gd name="T30" fmla="*/ 155281020 w 366"/>
                  <a:gd name="T31" fmla="*/ 259876067 h 600"/>
                  <a:gd name="T32" fmla="*/ 155736382 w 366"/>
                  <a:gd name="T33" fmla="*/ 259416612 h 600"/>
                  <a:gd name="T34" fmla="*/ 155736382 w 366"/>
                  <a:gd name="T35" fmla="*/ 259416612 h 600"/>
                  <a:gd name="T36" fmla="*/ 1306335 w 366"/>
                  <a:gd name="T37" fmla="*/ 224050151 h 600"/>
                  <a:gd name="T38" fmla="*/ 1306335 w 366"/>
                  <a:gd name="T39" fmla="*/ 1351233 h 600"/>
                  <a:gd name="T40" fmla="*/ 4778024 w 366"/>
                  <a:gd name="T41" fmla="*/ 1351233 h 600"/>
                  <a:gd name="T42" fmla="*/ 4778024 w 366"/>
                  <a:gd name="T43" fmla="*/ 224050151 h 600"/>
                  <a:gd name="T44" fmla="*/ 4778024 w 366"/>
                  <a:gd name="T45" fmla="*/ 254241393 h 600"/>
                  <a:gd name="T46" fmla="*/ 1306335 w 366"/>
                  <a:gd name="T47" fmla="*/ 257641227 h 600"/>
                  <a:gd name="T48" fmla="*/ 1306335 w 366"/>
                  <a:gd name="T49" fmla="*/ 224050151 h 600"/>
                  <a:gd name="T50" fmla="*/ 154430047 w 366"/>
                  <a:gd name="T51" fmla="*/ 258526606 h 600"/>
                  <a:gd name="T52" fmla="*/ 12306550 w 366"/>
                  <a:gd name="T53" fmla="*/ 258526606 h 600"/>
                  <a:gd name="T54" fmla="*/ 2194660 w 366"/>
                  <a:gd name="T55" fmla="*/ 258526606 h 600"/>
                  <a:gd name="T56" fmla="*/ 5560818 w 366"/>
                  <a:gd name="T57" fmla="*/ 255564051 h 600"/>
                  <a:gd name="T58" fmla="*/ 12306550 w 366"/>
                  <a:gd name="T59" fmla="*/ 255564051 h 600"/>
                  <a:gd name="T60" fmla="*/ 154430047 w 366"/>
                  <a:gd name="T61" fmla="*/ 255564051 h 600"/>
                  <a:gd name="T62" fmla="*/ 154430047 w 366"/>
                  <a:gd name="T63" fmla="*/ 255139804 h 600"/>
                  <a:gd name="T64" fmla="*/ 154430047 w 366"/>
                  <a:gd name="T65" fmla="*/ 258526606 h 600"/>
                  <a:gd name="T66" fmla="*/ 154430047 w 366"/>
                  <a:gd name="T67" fmla="*/ 224050151 h 600"/>
                  <a:gd name="T68" fmla="*/ 154430047 w 366"/>
                  <a:gd name="T69" fmla="*/ 254241393 h 600"/>
                  <a:gd name="T70" fmla="*/ 154430047 w 366"/>
                  <a:gd name="T71" fmla="*/ 254241393 h 600"/>
                  <a:gd name="T72" fmla="*/ 12306550 w 366"/>
                  <a:gd name="T73" fmla="*/ 254241393 h 600"/>
                  <a:gd name="T74" fmla="*/ 6001768 w 366"/>
                  <a:gd name="T75" fmla="*/ 254241393 h 600"/>
                  <a:gd name="T76" fmla="*/ 6001768 w 366"/>
                  <a:gd name="T77" fmla="*/ 224050151 h 600"/>
                  <a:gd name="T78" fmla="*/ 6001768 w 366"/>
                  <a:gd name="T79" fmla="*/ 1351233 h 600"/>
                  <a:gd name="T80" fmla="*/ 12306550 w 366"/>
                  <a:gd name="T81" fmla="*/ 1351233 h 600"/>
                  <a:gd name="T82" fmla="*/ 154430047 w 366"/>
                  <a:gd name="T83" fmla="*/ 1351233 h 600"/>
                  <a:gd name="T84" fmla="*/ 154430047 w 366"/>
                  <a:gd name="T85" fmla="*/ 224050151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6" h="600">
                    <a:moveTo>
                      <a:pt x="366" y="599"/>
                    </a:moveTo>
                    <a:cubicBezTo>
                      <a:pt x="366" y="517"/>
                      <a:pt x="366" y="517"/>
                      <a:pt x="366" y="517"/>
                    </a:cubicBezTo>
                    <a:cubicBezTo>
                      <a:pt x="366" y="2"/>
                      <a:pt x="366" y="2"/>
                      <a:pt x="366" y="2"/>
                    </a:cubicBezTo>
                    <a:cubicBezTo>
                      <a:pt x="366" y="1"/>
                      <a:pt x="366" y="1"/>
                      <a:pt x="365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517"/>
                      <a:pt x="0" y="517"/>
                      <a:pt x="0" y="517"/>
                    </a:cubicBezTo>
                    <a:cubicBezTo>
                      <a:pt x="0" y="599"/>
                      <a:pt x="0" y="599"/>
                      <a:pt x="0" y="599"/>
                    </a:cubicBezTo>
                    <a:cubicBezTo>
                      <a:pt x="0" y="600"/>
                      <a:pt x="1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" y="600"/>
                      <a:pt x="2" y="600"/>
                      <a:pt x="2" y="600"/>
                    </a:cubicBezTo>
                    <a:cubicBezTo>
                      <a:pt x="29" y="600"/>
                      <a:pt x="29" y="600"/>
                      <a:pt x="29" y="600"/>
                    </a:cubicBezTo>
                    <a:cubicBezTo>
                      <a:pt x="365" y="600"/>
                      <a:pt x="365" y="600"/>
                      <a:pt x="365" y="600"/>
                    </a:cubicBezTo>
                    <a:cubicBezTo>
                      <a:pt x="366" y="600"/>
                      <a:pt x="366" y="600"/>
                      <a:pt x="366" y="599"/>
                    </a:cubicBezTo>
                    <a:cubicBezTo>
                      <a:pt x="366" y="599"/>
                      <a:pt x="366" y="599"/>
                      <a:pt x="366" y="599"/>
                    </a:cubicBezTo>
                    <a:close/>
                    <a:moveTo>
                      <a:pt x="3" y="517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17"/>
                      <a:pt x="11" y="517"/>
                      <a:pt x="11" y="51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3" y="595"/>
                      <a:pt x="3" y="595"/>
                      <a:pt x="3" y="595"/>
                    </a:cubicBezTo>
                    <a:lnTo>
                      <a:pt x="3" y="517"/>
                    </a:lnTo>
                    <a:close/>
                    <a:moveTo>
                      <a:pt x="363" y="597"/>
                    </a:moveTo>
                    <a:cubicBezTo>
                      <a:pt x="29" y="597"/>
                      <a:pt x="29" y="597"/>
                      <a:pt x="29" y="597"/>
                    </a:cubicBezTo>
                    <a:cubicBezTo>
                      <a:pt x="5" y="597"/>
                      <a:pt x="5" y="597"/>
                      <a:pt x="5" y="597"/>
                    </a:cubicBezTo>
                    <a:cubicBezTo>
                      <a:pt x="13" y="590"/>
                      <a:pt x="13" y="590"/>
                      <a:pt x="13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363" y="590"/>
                      <a:pt x="363" y="590"/>
                      <a:pt x="363" y="590"/>
                    </a:cubicBezTo>
                    <a:cubicBezTo>
                      <a:pt x="363" y="590"/>
                      <a:pt x="363" y="589"/>
                      <a:pt x="363" y="589"/>
                    </a:cubicBezTo>
                    <a:lnTo>
                      <a:pt x="363" y="597"/>
                    </a:lnTo>
                    <a:close/>
                    <a:moveTo>
                      <a:pt x="363" y="517"/>
                    </a:moveTo>
                    <a:cubicBezTo>
                      <a:pt x="363" y="587"/>
                      <a:pt x="363" y="587"/>
                      <a:pt x="363" y="587"/>
                    </a:cubicBezTo>
                    <a:cubicBezTo>
                      <a:pt x="363" y="587"/>
                      <a:pt x="363" y="587"/>
                      <a:pt x="363" y="587"/>
                    </a:cubicBezTo>
                    <a:cubicBezTo>
                      <a:pt x="29" y="587"/>
                      <a:pt x="29" y="587"/>
                      <a:pt x="29" y="587"/>
                    </a:cubicBezTo>
                    <a:cubicBezTo>
                      <a:pt x="14" y="587"/>
                      <a:pt x="14" y="587"/>
                      <a:pt x="14" y="587"/>
                    </a:cubicBezTo>
                    <a:cubicBezTo>
                      <a:pt x="14" y="517"/>
                      <a:pt x="14" y="517"/>
                      <a:pt x="14" y="517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363" y="3"/>
                      <a:pt x="363" y="3"/>
                      <a:pt x="363" y="3"/>
                    </a:cubicBezTo>
                    <a:lnTo>
                      <a:pt x="363" y="517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2" name="Rectangle 292"/>
            <p:cNvSpPr>
              <a:spLocks noChangeArrowheads="1"/>
            </p:cNvSpPr>
            <p:nvPr/>
          </p:nvSpPr>
          <p:spPr bwMode="auto">
            <a:xfrm>
              <a:off x="2126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  <p:sp>
          <p:nvSpPr>
            <p:cNvPr id="273" name="Rectangle 293"/>
            <p:cNvSpPr>
              <a:spLocks noChangeArrowheads="1"/>
            </p:cNvSpPr>
            <p:nvPr/>
          </p:nvSpPr>
          <p:spPr bwMode="auto">
            <a:xfrm>
              <a:off x="2909" y="2922"/>
              <a:ext cx="726" cy="22"/>
            </a:xfrm>
            <a:prstGeom prst="rect">
              <a:avLst/>
            </a:prstGeom>
            <a:solidFill>
              <a:srgbClr val="4D4D4D"/>
            </a:solidFill>
            <a:ln w="11430">
              <a:solidFill>
                <a:srgbClr val="1C1C1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lnSpc>
                  <a:spcPct val="125000"/>
                </a:lnSpc>
                <a:spcBef>
                  <a:spcPct val="40000"/>
                </a:spcBef>
                <a:defRPr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lnSpc>
                  <a:spcPct val="125000"/>
                </a:lnSpc>
                <a:spcBef>
                  <a:spcPct val="40000"/>
                </a:spcBef>
                <a:buFont typeface="Times" panose="02020603050405020304" pitchFamily="18" charset="0"/>
                <a:buChar char="•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lnSpc>
                  <a:spcPct val="125000"/>
                </a:lnSpc>
                <a:spcBef>
                  <a:spcPct val="40000"/>
                </a:spcBef>
                <a:buChar char="-"/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rgbClr val="130F0D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</a:pPr>
              <a:endParaRPr lang="lv-LV" altLang="lv-LV">
                <a:solidFill>
                  <a:schemeClr val="tx1"/>
                </a:solidFill>
              </a:endParaRPr>
            </a:p>
          </p:txBody>
        </p:sp>
      </p:grpSp>
      <p:sp>
        <p:nvSpPr>
          <p:cNvPr id="290" name="Text Box 262"/>
          <p:cNvSpPr txBox="1">
            <a:spLocks noChangeArrowheads="1"/>
          </p:cNvSpPr>
          <p:nvPr/>
        </p:nvSpPr>
        <p:spPr bwMode="auto">
          <a:xfrm>
            <a:off x="2257425" y="2139950"/>
            <a:ext cx="46291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lnSpc>
                <a:spcPct val="125000"/>
              </a:lnSpc>
              <a:spcBef>
                <a:spcPct val="40000"/>
              </a:spcBef>
              <a:defRPr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125000"/>
              </a:lnSpc>
              <a:spcBef>
                <a:spcPct val="40000"/>
              </a:spcBef>
              <a:buFont typeface="Times" panose="02020603050405020304" pitchFamily="18" charset="0"/>
              <a:buChar char="•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lnSpc>
                <a:spcPct val="125000"/>
              </a:lnSpc>
              <a:spcBef>
                <a:spcPct val="40000"/>
              </a:spcBef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rgbClr val="130F0D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50000"/>
              </a:spcBef>
            </a:pPr>
            <a:r>
              <a:rPr lang="en-US" altLang="lv-LV" sz="2800">
                <a:solidFill>
                  <a:schemeClr val="bg1"/>
                </a:solidFill>
              </a:rPr>
              <a:t>Insert Text Here</a:t>
            </a:r>
            <a:endParaRPr lang="en-GB" altLang="lv-LV" sz="2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6036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xit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xit" presetSubtype="4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2" presetClass="entr" presetSubtype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2" presetClass="exit" presetSubtype="4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2" presetClass="entr" presetSubtype="1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xit" presetSubtype="4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2" presetClass="entr" presetSubtype="1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xit" presetSubtype="4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2" presetClass="entr" presetSubtype="1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xit" presetSubtype="4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2" presetClass="entr" presetSubtype="1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2" presetClass="exit" presetSubtype="4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7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2" presetClass="entr" presetSubtype="1" fill="hold" nodeType="withEffect">
                                  <p:stCondLst>
                                    <p:cond delay="9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2" presetClass="exit" presetSubtype="4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8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2" presetClass="entr" presetSubtype="1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2" presetClass="exit" presetSubtype="4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2" presetClass="entr" presetSubtype="1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9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2" presetClass="exit" presetSubtype="4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9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2" presetClass="entr" presetSubtype="1" fill="hold" nodeType="withEffect">
                                  <p:stCondLst>
                                    <p:cond delay="12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2" presetClass="exit" presetSubtype="4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2" presetClass="entr" presetSubtype="1" fill="hold" nodeType="withEffect">
                                  <p:stCondLst>
                                    <p:cond delay="13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0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2" presetClass="exit" presetSubtype="4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2" presetClass="entr" presetSubtype="1" fill="hold" nodeType="withEffect">
                                  <p:stCondLst>
                                    <p:cond delay="14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2" presetClass="exit" presetSubtype="4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14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2" presetClass="entr" presetSubtype="1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2" presetClass="exit" presetSubtype="4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2" presetClass="entr" presetSubtype="1" fill="hold" nodeType="withEffect">
                                  <p:stCondLst>
                                    <p:cond delay="1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2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2" presetClass="exit" presetSubtype="4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2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2" presetClass="entr" presetSubtype="1" fill="hold" nodeType="withEffect">
                                  <p:stCondLst>
                                    <p:cond delay="1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0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2" presetClass="exit" presetSubtype="4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12" presetClass="entr" presetSubtype="1" fill="hold" nodeType="withEffect">
                                  <p:stCondLst>
                                    <p:cond delay="180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3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2" presetClass="exit" presetSubtype="4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38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2" presetClass="entr" presetSubtype="1" fill="hold" nodeType="withEffect">
                                  <p:stCondLst>
                                    <p:cond delay="19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4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2" presetClass="exit" presetSubtype="4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4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2" presetClass="entr" presetSubtype="1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5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2" presetClass="exit" presetSubtype="4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5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2" presetClass="entr" presetSubtype="1" fill="hold" nodeType="withEffect">
                                  <p:stCondLst>
                                    <p:cond delay="21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0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2" presetClass="exit" presetSubtype="4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2" presetClass="entr" presetSubtype="1" fill="hold" nodeType="withEffect">
                                  <p:stCondLst>
                                    <p:cond delay="22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6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2" presetClass="exit" presetSubtype="4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6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2" presetClass="entr" presetSubtype="1" fill="hold" nodeType="withEffect">
                                  <p:stCondLst>
                                    <p:cond delay="23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2" presetClass="exit" presetSubtype="4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74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2" presetClass="entr" presetSubtype="1" fill="hold" nodeType="withEffect">
                                  <p:stCondLst>
                                    <p:cond delay="24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7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2" presetClass="exit" presetSubtype="4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12" presetClass="entr" presetSubtype="1" fill="hold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8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2" presetClass="exit" presetSubtype="4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8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2" presetClass="entr" presetSubtype="1" fill="hold" nodeType="withEffect">
                                  <p:stCondLst>
                                    <p:cond delay="26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2" presetClass="exit" presetSubtype="4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12" presetClass="entr" presetSubtype="1" fill="hold" nodeType="withEffect">
                                  <p:stCondLst>
                                    <p:cond delay="27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9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2" presetClass="exit" presetSubtype="4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19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2" presetClass="entr" presetSubtype="1" fill="hold" nodeType="withEffect">
                                  <p:stCondLst>
                                    <p:cond delay="28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2" presetClass="exit" presetSubtype="4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0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2" presetClass="entr" presetSubtype="1" fill="hold" nodeType="withEffect">
                                  <p:stCondLst>
                                    <p:cond delay="29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14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2" presetClass="exit" presetSubtype="4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1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2" presetClass="entr" presetSubtype="1" fill="hold" nodeType="withEffect">
                                  <p:stCondLst>
                                    <p:cond delay="30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2" presetClass="exit" presetSubtype="4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2" presetClass="entr" presetSubtype="1" fill="hold" nodeType="withEffect">
                                  <p:stCondLst>
                                    <p:cond delay="3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2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2" presetClass="exit" presetSubtype="4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2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12" presetClass="entr" presetSubtype="1" fill="hold" nodeType="withEffect">
                                  <p:stCondLst>
                                    <p:cond delay="3200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2" presetClass="exit" presetSubtype="4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3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2" presetClass="entr" presetSubtype="1" fill="hold" nodeType="withEffect">
                                  <p:stCondLst>
                                    <p:cond delay="33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2" presetClass="exit" presetSubtype="4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0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2" presetClass="entr" presetSubtype="1" fill="hold" nodeType="withEffect">
                                  <p:stCondLst>
                                    <p:cond delay="3400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4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2" presetClass="exit" presetSubtype="4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4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2" presetClass="entr" presetSubtype="1" fill="hold" nodeType="withEffect">
                                  <p:stCondLst>
                                    <p:cond delay="35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0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2" presetClass="exit" presetSubtype="4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2" presetClass="entr" presetSubtype="1" fill="hold" nodeType="withEffect">
                                  <p:stCondLst>
                                    <p:cond delay="36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2" presetClass="exit" presetSubtype="4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58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2" presetClass="entr" presetSubtype="1" fill="hold" nodeType="withEffect">
                                  <p:stCondLst>
                                    <p:cond delay="37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2" presetClass="exit" presetSubtype="4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2" presetClass="entr" presetSubtype="1" fill="hold" nodeType="withEffect">
                                  <p:stCondLst>
                                    <p:cond delay="38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2" presetClass="exit" presetSubtype="4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2" presetClass="entr" presetSubtype="1" fill="hold" nodeType="withEffect">
                                  <p:stCondLst>
                                    <p:cond delay="39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7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8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2" presetClass="exit" presetSubtype="4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2" presetClass="entr" presetSubtype="1" fill="hold" nodeType="withEffect">
                                  <p:stCondLst>
                                    <p:cond delay="40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8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12" presetClass="exit" presetSubtype="4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8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12" presetClass="entr" presetSubtype="1" fill="hold" nodeType="withEffect">
                                  <p:stCondLst>
                                    <p:cond delay="410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2" presetClass="exit" presetSubtype="4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2" presetClass="entr" presetSubtype="1" fill="hold" nodeType="withEffect">
                                  <p:stCondLst>
                                    <p:cond delay="4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29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2" presetClass="exit" presetSubtype="4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0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2" presetClass="entr" presetSubtype="1" fill="hold" nodeType="withEffect">
                                  <p:stCondLst>
                                    <p:cond delay="4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2" presetClass="exit" presetSubtype="4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0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2" presetClass="entr" presetSubtype="1" fill="hold" nodeType="withEffect">
                                  <p:stCondLst>
                                    <p:cond delay="44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2" presetClass="exit" presetSubtype="4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2" presetClass="entr" presetSubtype="1" fill="hold" nodeType="withEffect">
                                  <p:stCondLst>
                                    <p:cond delay="45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2" presetClass="exit" presetSubtype="4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1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0" presetID="12" presetClass="entr" presetSubtype="1" fill="hold" nodeType="withEffect">
                                  <p:stCondLst>
                                    <p:cond delay="4600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12" presetClass="exit" presetSubtype="4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2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2" presetClass="entr" presetSubtype="1" fill="hold" nodeType="withEffect">
                                  <p:stCondLst>
                                    <p:cond delay="470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2" presetClass="exit" presetSubtype="4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0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12" presetClass="entr" presetSubtype="1" fill="hold" nodeType="withEffect">
                                  <p:stCondLst>
                                    <p:cond delay="4800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3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12" presetClass="exit" presetSubtype="4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3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8" presetID="12" presetClass="entr" presetSubtype="1" fill="hold" nodeType="withEffect">
                                  <p:stCondLst>
                                    <p:cond delay="4900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1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4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4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7" presetID="12" presetClass="exit" presetSubtype="4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4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12" presetClass="entr" presetSubtype="1" fill="hold" nodeType="withEffect">
                                  <p:stCondLst>
                                    <p:cond delay="5000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12" presetClass="exit" presetSubtype="4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54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12" presetClass="entr" presetSubtype="1" fill="hold" nodeType="withEffect">
                                  <p:stCondLst>
                                    <p:cond delay="5100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58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12" presetClass="exit" presetSubtype="4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12" presetClass="entr" presetSubtype="1" fill="hold" nodeType="withEffect">
                                  <p:stCondLst>
                                    <p:cond delay="5200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64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12" presetClass="exit" presetSubtype="4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6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2" presetClass="entr" presetSubtype="1" fill="hold" nodeType="withEffect">
                                  <p:stCondLst>
                                    <p:cond delay="5300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1" presetID="12" presetClass="exit" presetSubtype="4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4" presetID="12" presetClass="entr" presetSubtype="1" fill="hold" nodeType="withEffect">
                                  <p:stCondLst>
                                    <p:cond delay="5400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7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7" presetID="12" presetClass="exit" presetSubtype="4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7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0" presetID="12" presetClass="entr" presetSubtype="1" fill="hold" nodeType="withEffect">
                                  <p:stCondLst>
                                    <p:cond delay="5500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12" presetClass="exit" presetSubtype="4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84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6" presetID="12" presetClass="entr" presetSubtype="1" fill="hold" nodeType="withEffect">
                                  <p:stCondLst>
                                    <p:cond delay="5600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8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2" presetClass="exit" presetSubtype="4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0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2" presetID="12" presetClass="entr" presetSubtype="1" fill="hold" nodeType="withEffect">
                                  <p:stCondLst>
                                    <p:cond delay="570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94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12" presetClass="exit" presetSubtype="4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39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12" presetClass="entr" presetSubtype="1" fill="hold" nodeType="withEffect">
                                  <p:stCondLst>
                                    <p:cond delay="5800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1" presetID="12" presetClass="exit" presetSubtype="4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animEffect transition="out" filter="slide(fromBottom)">
                                      <p:cBhvr>
                                        <p:cTn id="402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12" presetClass="entr" presetSubtype="1" fill="hold" nodeType="withEffect">
                                  <p:stCondLst>
                                    <p:cond delay="5900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0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5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3" b="2089"/>
          <a:stretch/>
        </p:blipFill>
        <p:spPr bwMode="auto">
          <a:xfrm>
            <a:off x="0" y="0"/>
            <a:ext cx="9144000" cy="602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itle 1"/>
          <p:cNvSpPr>
            <a:spLocks noGrp="1"/>
          </p:cNvSpPr>
          <p:nvPr>
            <p:ph type="title"/>
          </p:nvPr>
        </p:nvSpPr>
        <p:spPr>
          <a:xfrm>
            <a:off x="0" y="3440430"/>
            <a:ext cx="7452320" cy="1285235"/>
          </a:xfrm>
          <a:solidFill>
            <a:schemeClr val="bg1">
              <a:alpha val="74117"/>
            </a:schemeClr>
          </a:solidFill>
        </p:spPr>
        <p:txBody>
          <a:bodyPr/>
          <a:lstStyle/>
          <a:p>
            <a:pPr algn="ctr"/>
            <a:r>
              <a:rPr lang="lv-LV" altLang="lv-LV" sz="4800" dirty="0">
                <a:solidFill>
                  <a:srgbClr val="58595C"/>
                </a:solidFill>
              </a:rPr>
              <a:t>Are you a better team now?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CREDITS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342900" indent="-342900">
              <a:buFont typeface="Trebuchet MS" panose="020B0603020202020204" pitchFamily="34" charset="0"/>
              <a:buAutoNum type="arabicPeriod"/>
            </a:pPr>
            <a:r>
              <a:rPr lang="lv-LV" altLang="lv-LV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Vladimirs Ivanov’s son Arthur and daughter Nika:</a:t>
            </a:r>
            <a:br>
              <a:rPr lang="lv-LV" altLang="lv-LV" sz="20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</a:br>
            <a:r>
              <a:rPr lang="lv-LV" altLang="lv-LV" sz="20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They 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helped a lot with testing pasta</a:t>
            </a:r>
          </a:p>
          <a:p>
            <a:pPr marL="342900" indent="-342900">
              <a:buFont typeface="Trebuchet MS" panose="020B0603020202020204" pitchFamily="34" charset="0"/>
              <a:buAutoNum type="arabicPeriod"/>
            </a:pP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Sutherland &amp; </a:t>
            </a:r>
            <a:r>
              <a:rPr lang="en-CA" altLang="lv-LV" sz="2000" dirty="0" err="1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Schwaber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,</a:t>
            </a:r>
            <a:br>
              <a:rPr lang="lv-LV" altLang="lv-LV" sz="20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</a:br>
            <a:r>
              <a:rPr lang="en-CA" altLang="lv-LV" sz="16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  <a:hlinkClick r:id="rId2"/>
              </a:rPr>
              <a:t>https://hbr.org/1986/01/the-new-new-product-development-game/ar/1</a:t>
            </a:r>
            <a:endParaRPr lang="en-CA" altLang="lv-LV" sz="1600" dirty="0">
              <a:solidFill>
                <a:schemeClr val="tx2">
                  <a:lumMod val="75000"/>
                  <a:lumOff val="25000"/>
                </a:schemeClr>
              </a:solidFill>
              <a:sym typeface="Wingdings" pitchFamily="2" charset="2"/>
            </a:endParaRPr>
          </a:p>
          <a:p>
            <a:pPr marL="342900" indent="-342900">
              <a:buFont typeface="Trebuchet MS" panose="020B0603020202020204" pitchFamily="34" charset="0"/>
              <a:buAutoNum type="arabicPeriod"/>
            </a:pPr>
            <a:r>
              <a:rPr lang="en-CA" altLang="lv-LV" sz="2000" dirty="0" err="1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Alistar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 Cockburn, </a:t>
            </a:r>
            <a:r>
              <a:rPr lang="en-CA" altLang="lv-LV" sz="2000" dirty="0" err="1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Kokoro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, </a:t>
            </a:r>
            <a:r>
              <a:rPr lang="en-CA" altLang="lv-LV" sz="16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  <a:hlinkClick r:id="rId3"/>
              </a:rPr>
              <a:t>http://alistair.cockburn.us/Shu+Ha+Ri+Kokoro</a:t>
            </a:r>
            <a:endParaRPr lang="en-CA" altLang="lv-LV" sz="1600" dirty="0">
              <a:solidFill>
                <a:schemeClr val="tx2">
                  <a:lumMod val="75000"/>
                  <a:lumOff val="25000"/>
                </a:schemeClr>
              </a:solidFill>
              <a:sym typeface="Wingdings" pitchFamily="2" charset="2"/>
            </a:endParaRPr>
          </a:p>
          <a:p>
            <a:pPr marL="342900" indent="-342900">
              <a:buFont typeface="Trebuchet MS" panose="020B0603020202020204" pitchFamily="34" charset="0"/>
              <a:buAutoNum type="arabicPeriod"/>
            </a:pPr>
            <a:r>
              <a:rPr lang="en-CA" altLang="lv-LV" sz="2000" dirty="0" err="1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Alistar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 Cockburn, the Heart of Agile, </a:t>
            </a:r>
            <a:r>
              <a:rPr lang="en-CA" altLang="lv-LV" sz="16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  <a:hlinkClick r:id="rId4"/>
              </a:rPr>
              <a:t>http://alistair.cockburn.us/Using+the+Heart+of+Agile+on+the+problem+of+scaling</a:t>
            </a:r>
            <a:endParaRPr lang="en-CA" altLang="lv-LV" sz="1600" dirty="0">
              <a:solidFill>
                <a:schemeClr val="tx2">
                  <a:lumMod val="75000"/>
                  <a:lumOff val="25000"/>
                </a:schemeClr>
              </a:solidFill>
              <a:sym typeface="Wingdings" pitchFamily="2" charset="2"/>
            </a:endParaRPr>
          </a:p>
          <a:p>
            <a:pPr marL="342900" indent="-342900">
              <a:buFont typeface="Trebuchet MS" panose="020B0603020202020204" pitchFamily="34" charset="0"/>
              <a:buAutoNum type="arabicPeriod"/>
            </a:pPr>
            <a:r>
              <a:rPr lang="en-CA" altLang="lv-LV" sz="2000" dirty="0" err="1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Jurgen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 </a:t>
            </a:r>
            <a:r>
              <a:rPr lang="en-CA" altLang="lv-LV" sz="2000" dirty="0" err="1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Appelo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</a:rPr>
              <a:t>, </a:t>
            </a:r>
            <a:r>
              <a:rPr lang="en-CA" altLang="lv-LV" sz="1600" dirty="0">
                <a:solidFill>
                  <a:schemeClr val="tx2">
                    <a:lumMod val="75000"/>
                    <a:lumOff val="25000"/>
                  </a:schemeClr>
                </a:solidFill>
                <a:sym typeface="Wingdings" pitchFamily="2" charset="2"/>
                <a:hlinkClick r:id="rId5"/>
              </a:rPr>
              <a:t>http://www.forbes.com/sites/jurgenappelo/2016/03/04/agile-scaling-anarchists-dictators-and-networkers/</a:t>
            </a:r>
            <a:endParaRPr lang="en-CA" altLang="lv-LV" sz="1600" dirty="0">
              <a:solidFill>
                <a:schemeClr val="tx2">
                  <a:lumMod val="75000"/>
                  <a:lumOff val="25000"/>
                </a:schemeClr>
              </a:solidFill>
              <a:sym typeface="Wingdings" pitchFamily="2" charset="2"/>
            </a:endParaRPr>
          </a:p>
          <a:p>
            <a:pPr marL="342900" indent="-342900">
              <a:buFont typeface="Trebuchet MS" panose="020B0603020202020204" pitchFamily="34" charset="0"/>
              <a:buAutoNum type="arabicPeriod"/>
            </a:pP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Henrik </a:t>
            </a:r>
            <a:r>
              <a:rPr lang="en-CA" altLang="lv-LV" sz="2000" dirty="0" err="1">
                <a:solidFill>
                  <a:schemeClr val="tx2">
                    <a:lumMod val="75000"/>
                    <a:lumOff val="25000"/>
                  </a:schemeClr>
                </a:solidFill>
              </a:rPr>
              <a:t>Kniberg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 &amp; </a:t>
            </a:r>
            <a:r>
              <a:rPr lang="en-CA" altLang="lv-LV" sz="2000" dirty="0" err="1">
                <a:solidFill>
                  <a:schemeClr val="tx2">
                    <a:lumMod val="75000"/>
                    <a:lumOff val="25000"/>
                  </a:schemeClr>
                </a:solidFill>
              </a:rPr>
              <a:t>Eik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 </a:t>
            </a:r>
            <a:r>
              <a:rPr lang="en-CA" altLang="lv-LV" sz="2000" dirty="0" err="1">
                <a:solidFill>
                  <a:schemeClr val="tx2">
                    <a:lumMod val="75000"/>
                    <a:lumOff val="25000"/>
                  </a:schemeClr>
                </a:solidFill>
              </a:rPr>
              <a:t>Thyrsted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 </a:t>
            </a:r>
            <a:r>
              <a:rPr lang="en-CA" altLang="lv-LV" sz="2000" dirty="0" err="1">
                <a:solidFill>
                  <a:schemeClr val="tx2">
                    <a:lumMod val="75000"/>
                    <a:lumOff val="25000"/>
                  </a:schemeClr>
                </a:solidFill>
              </a:rPr>
              <a:t>Brandsgard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, </a:t>
            </a:r>
            <a:r>
              <a:rPr lang="en-CA" altLang="lv-LV" sz="2000" dirty="0" err="1">
                <a:solidFill>
                  <a:schemeClr val="tx2">
                    <a:lumMod val="75000"/>
                    <a:lumOff val="25000"/>
                  </a:schemeClr>
                </a:solidFill>
              </a:rPr>
              <a:t>Agile@Lego</a:t>
            </a:r>
            <a: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,</a:t>
            </a:r>
            <a:br>
              <a:rPr lang="en-CA" altLang="lv-LV" sz="2000" dirty="0">
                <a:solidFill>
                  <a:schemeClr val="tx2">
                    <a:lumMod val="75000"/>
                    <a:lumOff val="25000"/>
                  </a:schemeClr>
                </a:solidFill>
              </a:rPr>
            </a:br>
            <a:r>
              <a:rPr lang="en-CA" altLang="lv-LV" sz="1600" dirty="0">
                <a:solidFill>
                  <a:schemeClr val="tx2">
                    <a:lumMod val="75000"/>
                    <a:lumOff val="25000"/>
                  </a:schemeClr>
                </a:solidFill>
                <a:hlinkClick r:id="rId6"/>
              </a:rPr>
              <a:t>http://blog.crisp.se/2016/03/15/henrikkniberg/agile-at-lego</a:t>
            </a:r>
            <a:endParaRPr lang="en-CA" altLang="lv-LV" sz="20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  <a:p>
            <a:pPr marL="342900" indent="-342900">
              <a:buFont typeface="Trebuchet MS" panose="020B0603020202020204" pitchFamily="34" charset="0"/>
              <a:buAutoNum type="arabicPeriod"/>
            </a:pPr>
            <a:endParaRPr lang="lv-LV" altLang="lv-LV" sz="20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  <a:p>
            <a:pPr marL="342900" indent="-342900">
              <a:buFont typeface="Trebuchet MS" panose="020B0603020202020204" pitchFamily="34" charset="0"/>
              <a:buAutoNum type="arabicPeriod"/>
            </a:pPr>
            <a:endParaRPr lang="en-CA" altLang="lv-LV" sz="20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  <a:p>
            <a:endParaRPr lang="en-US" sz="16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688271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FEEDBACK</a:t>
            </a:r>
            <a:endParaRPr lang="en-US" dirty="0"/>
          </a:p>
        </p:txBody>
      </p:sp>
      <p:pic>
        <p:nvPicPr>
          <p:cNvPr id="4" name="Picture 2" descr="http://images.clipartpanda.com/post-it-notes-clipart-7eTMnGXi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9679" y="1772816"/>
            <a:ext cx="5144068" cy="3686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 rot="21048384">
            <a:off x="3395918" y="3231212"/>
            <a:ext cx="2092506" cy="769787"/>
          </a:xfrm>
        </p:spPr>
        <p:txBody>
          <a:bodyPr anchor="ctr"/>
          <a:lstStyle/>
          <a:p>
            <a:r>
              <a:rPr lang="lv-LV" sz="3200" dirty="0">
                <a:latin typeface="Comic Sans MS" panose="030F0702030302020204" pitchFamily="66" charset="0"/>
              </a:rPr>
              <a:t>Awesome!</a:t>
            </a:r>
            <a:endParaRPr lang="en-US" sz="32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731637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lv-LV" dirty="0"/>
              <a:t>CONTACTS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6830" y="1219200"/>
            <a:ext cx="7969767" cy="4586064"/>
          </a:xfrm>
        </p:spPr>
        <p:txBody>
          <a:bodyPr/>
          <a:lstStyle/>
          <a:p>
            <a:pPr marL="635000" lvl="2" indent="0">
              <a:lnSpc>
                <a:spcPct val="150000"/>
              </a:lnSpc>
              <a:buClr>
                <a:schemeClr val="tx1"/>
              </a:buClr>
              <a:buNone/>
            </a:pPr>
            <a:r>
              <a:rPr lang="lv-LV" altLang="en-US" sz="23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agiletransformer.com</a:t>
            </a:r>
            <a:endParaRPr lang="ru-RU" altLang="en-US" sz="23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  <a:p>
            <a:pPr marL="635000" lvl="2" indent="0">
              <a:lnSpc>
                <a:spcPct val="150000"/>
              </a:lnSpc>
              <a:buClr>
                <a:schemeClr val="tx1"/>
              </a:buClr>
              <a:buNone/>
            </a:pPr>
            <a:r>
              <a:rPr lang="en-GB" altLang="en-US" sz="23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linkedin.com/in/</a:t>
            </a:r>
            <a:r>
              <a:rPr lang="en-GB" altLang="en-US" sz="2300" dirty="0" err="1">
                <a:solidFill>
                  <a:schemeClr val="tx2">
                    <a:lumMod val="75000"/>
                    <a:lumOff val="25000"/>
                  </a:schemeClr>
                </a:solidFill>
              </a:rPr>
              <a:t>vivanov</a:t>
            </a:r>
            <a:endParaRPr lang="lv-LV" altLang="en-US" sz="23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  <a:p>
            <a:pPr marL="635000" lvl="2" indent="0">
              <a:lnSpc>
                <a:spcPct val="150000"/>
              </a:lnSpc>
              <a:buClr>
                <a:schemeClr val="tx1"/>
              </a:buClr>
              <a:buNone/>
            </a:pPr>
            <a:r>
              <a:rPr lang="en-US" altLang="en-US" sz="23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vladimir@ivanov.lv</a:t>
            </a:r>
            <a:endParaRPr lang="ru-RU" altLang="en-US" sz="23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  <a:p>
            <a:pPr marL="635000" lvl="2" indent="0">
              <a:lnSpc>
                <a:spcPct val="150000"/>
              </a:lnSpc>
              <a:buClr>
                <a:schemeClr val="tx1"/>
              </a:buClr>
              <a:buNone/>
            </a:pPr>
            <a:r>
              <a:rPr lang="lv-LV" altLang="en-US" sz="23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+371 </a:t>
            </a:r>
            <a:r>
              <a:rPr lang="en-US" altLang="en-US" sz="23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29160633</a:t>
            </a:r>
            <a:endParaRPr lang="lv-LV" altLang="en-US" sz="23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  <a:p>
            <a:pPr marL="635000" lvl="2" indent="0">
              <a:lnSpc>
                <a:spcPct val="150000"/>
              </a:lnSpc>
              <a:buClr>
                <a:schemeClr val="tx1"/>
              </a:buClr>
              <a:buNone/>
            </a:pPr>
            <a:r>
              <a:rPr lang="en-US" altLang="en-US" sz="23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v.</a:t>
            </a:r>
            <a:r>
              <a:rPr lang="lv-LV" altLang="en-US" sz="23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i</a:t>
            </a:r>
            <a:r>
              <a:rPr lang="en-US" altLang="en-US" sz="2300" dirty="0" err="1">
                <a:solidFill>
                  <a:schemeClr val="tx2">
                    <a:lumMod val="75000"/>
                    <a:lumOff val="25000"/>
                  </a:schemeClr>
                </a:solidFill>
              </a:rPr>
              <a:t>vanovs</a:t>
            </a:r>
            <a:endParaRPr lang="lv-LV" altLang="en-US" sz="2300" dirty="0">
              <a:solidFill>
                <a:schemeClr val="tx2">
                  <a:lumMod val="75000"/>
                  <a:lumOff val="25000"/>
                </a:schemeClr>
              </a:solidFill>
            </a:endParaRPr>
          </a:p>
          <a:p>
            <a:pPr marL="635000" lvl="2" indent="0">
              <a:lnSpc>
                <a:spcPct val="150000"/>
              </a:lnSpc>
              <a:buClr>
                <a:schemeClr val="tx1"/>
              </a:buClr>
              <a:buNone/>
            </a:pPr>
            <a:r>
              <a:rPr lang="lv-LV" altLang="en-US" sz="23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@vivanovs</a:t>
            </a:r>
          </a:p>
          <a:p>
            <a:pPr marL="635000" lvl="2" indent="0">
              <a:lnSpc>
                <a:spcPct val="150000"/>
              </a:lnSpc>
              <a:buClr>
                <a:schemeClr val="tx1"/>
              </a:buClr>
              <a:buNone/>
            </a:pPr>
            <a:r>
              <a:rPr lang="en-GB" altLang="en-US" sz="2300" dirty="0">
                <a:solidFill>
                  <a:schemeClr val="tx2">
                    <a:lumMod val="75000"/>
                    <a:lumOff val="25000"/>
                  </a:schemeClr>
                </a:solidFill>
              </a:rPr>
              <a:t>vivanovs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564010" y="1369106"/>
            <a:ext cx="476284" cy="4364149"/>
            <a:chOff x="1835151" y="1369107"/>
            <a:chExt cx="450732" cy="4130018"/>
          </a:xfrm>
        </p:grpSpPr>
        <p:pic>
          <p:nvPicPr>
            <p:cNvPr id="4" name="Picture 2" descr="http://mysbfiles.stonybrook.edu/~nkvetnaya/cse102/images/small%20skype%20logo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4694" y="3861048"/>
              <a:ext cx="423050" cy="424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Picture 10" descr="http://www.semiosiscommunications.com/wp-content/themes/semiosis/images/slideshare-logo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5151" y="5085184"/>
              <a:ext cx="427098" cy="413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847841" y="1369107"/>
              <a:ext cx="415290" cy="415290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848723" y="3228659"/>
              <a:ext cx="413526" cy="413526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844694" y="2615963"/>
              <a:ext cx="441189" cy="441189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868318" y="2026848"/>
              <a:ext cx="374335" cy="374335"/>
            </a:xfrm>
            <a:prstGeom prst="rect">
              <a:avLst/>
            </a:prstGeom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848602" y="4477532"/>
              <a:ext cx="422309" cy="42230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7078887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897" b="14556"/>
          <a:stretch/>
        </p:blipFill>
        <p:spPr bwMode="auto">
          <a:xfrm>
            <a:off x="-1587" y="-171400"/>
            <a:ext cx="9144000" cy="4104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bg1"/>
                </a:solidFill>
              </a:rPr>
              <a:t>AGILE – quick and well coordinated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7504" y="4028208"/>
            <a:ext cx="4176464" cy="1777056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1800" dirty="0"/>
              <a:t>Agile is an iterative approach to do projects: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Requirements developed iteratively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Results delivered incrementally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Teams self-</a:t>
            </a:r>
            <a:r>
              <a:rPr lang="en-US" sz="1800" dirty="0" err="1"/>
              <a:t>organi</a:t>
            </a:r>
            <a:r>
              <a:rPr lang="lv-LV" sz="1800" dirty="0"/>
              <a:t>z</a:t>
            </a:r>
            <a:r>
              <a:rPr lang="en-US" sz="1800" dirty="0"/>
              <a:t>e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sz="1800" dirty="0"/>
              <a:t>Focus is on value and collaboration</a:t>
            </a:r>
          </a:p>
        </p:txBody>
      </p:sp>
      <p:sp>
        <p:nvSpPr>
          <p:cNvPr id="5" name="Content Placeholder 2"/>
          <p:cNvSpPr txBox="1">
            <a:spLocks/>
          </p:cNvSpPr>
          <p:nvPr/>
        </p:nvSpPr>
        <p:spPr bwMode="auto">
          <a:xfrm>
            <a:off x="4570413" y="4077072"/>
            <a:ext cx="4176464" cy="1777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125000"/>
              </a:lnSpc>
              <a:spcBef>
                <a:spcPct val="40000"/>
              </a:spcBef>
              <a:spcAft>
                <a:spcPct val="0"/>
              </a:spcAft>
              <a:defRPr>
                <a:solidFill>
                  <a:srgbClr val="58595C"/>
                </a:solidFill>
                <a:latin typeface="Akrobat ExtraBold" panose="00000900000000000000" pitchFamily="50" charset="0"/>
                <a:ea typeface="+mn-ea"/>
                <a:cs typeface="Arial" panose="020B0604020202020204" pitchFamily="34" charset="0"/>
              </a:defRPr>
            </a:lvl1pPr>
            <a:lvl2pPr marL="406400" indent="-114300" algn="l" rtl="0" eaLnBrk="0" fontAlgn="base" hangingPunct="0">
              <a:lnSpc>
                <a:spcPct val="125000"/>
              </a:lnSpc>
              <a:spcBef>
                <a:spcPct val="40000"/>
              </a:spcBef>
              <a:spcAft>
                <a:spcPct val="0"/>
              </a:spcAft>
              <a:buClr>
                <a:srgbClr val="B64D23"/>
              </a:buClr>
              <a:buFont typeface="Times" panose="02020603050405020304" pitchFamily="18" charset="0"/>
              <a:buChar char="•"/>
              <a:defRPr sz="1800">
                <a:solidFill>
                  <a:srgbClr val="130F0D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749300" indent="-114300" algn="l" rtl="0" eaLnBrk="0" fontAlgn="base" hangingPunct="0">
              <a:lnSpc>
                <a:spcPct val="125000"/>
              </a:lnSpc>
              <a:spcBef>
                <a:spcPct val="40000"/>
              </a:spcBef>
              <a:spcAft>
                <a:spcPct val="0"/>
              </a:spcAft>
              <a:buClr>
                <a:srgbClr val="B64D23"/>
              </a:buClr>
              <a:buChar char="-"/>
              <a:defRPr sz="1600">
                <a:solidFill>
                  <a:srgbClr val="130F0D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544638" indent="-173038" algn="l" rtl="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Verdana" pitchFamily="-109" charset="0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Verdana" pitchFamily="-109" charset="0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Verdana" pitchFamily="-109" charset="0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Verdana" pitchFamily="-109" charset="0"/>
                <a:ea typeface="+mn-ea"/>
              </a:defRPr>
            </a:lvl9pPr>
          </a:lstStyle>
          <a:p>
            <a:pPr>
              <a:lnSpc>
                <a:spcPct val="100000"/>
              </a:lnSpc>
            </a:pPr>
            <a:r>
              <a:rPr lang="en-US" sz="3200" b="1" kern="0" dirty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Agility can be achieved in businesses</a:t>
            </a:r>
            <a:br>
              <a:rPr lang="lv-LV" sz="3200" b="1" kern="0" dirty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</a:br>
            <a:r>
              <a:rPr lang="en-US" sz="3200" b="1" kern="0" dirty="0">
                <a:solidFill>
                  <a:schemeClr val="tx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and organizations!</a:t>
            </a:r>
          </a:p>
        </p:txBody>
      </p:sp>
    </p:spTree>
    <p:extLst>
      <p:ext uri="{BB962C8B-B14F-4D97-AF65-F5344CB8AC3E}">
        <p14:creationId xmlns:p14="http://schemas.microsoft.com/office/powerpoint/2010/main" val="656110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-1"/>
            <a:ext cx="7772400" cy="1222563"/>
          </a:xfrm>
        </p:spPr>
        <p:txBody>
          <a:bodyPr/>
          <a:lstStyle/>
          <a:p>
            <a:r>
              <a:rPr lang="en-US" dirty="0"/>
              <a:t>THE AGILE MANIFESTO</a:t>
            </a:r>
            <a:br>
              <a:rPr lang="lv-LV" dirty="0"/>
            </a:br>
            <a:r>
              <a:rPr lang="en-US" sz="3200" dirty="0"/>
              <a:t>a statement of values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5589240"/>
            <a:ext cx="7772400" cy="189384"/>
          </a:xfrm>
        </p:spPr>
        <p:txBody>
          <a:bodyPr/>
          <a:lstStyle/>
          <a:p>
            <a:pPr algn="ctr"/>
            <a:r>
              <a:rPr lang="en-US" altLang="lv-LV" sz="2000" dirty="0"/>
              <a:t>Source: www.agilemanifesto.org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611560" y="1485552"/>
            <a:ext cx="7921254" cy="846138"/>
            <a:chOff x="611560" y="1485552"/>
            <a:chExt cx="7921254" cy="846138"/>
          </a:xfrm>
        </p:grpSpPr>
        <p:sp>
          <p:nvSpPr>
            <p:cNvPr id="5" name="Rectangle 3"/>
            <p:cNvSpPr>
              <a:spLocks/>
            </p:cNvSpPr>
            <p:nvPr/>
          </p:nvSpPr>
          <p:spPr bwMode="auto">
            <a:xfrm>
              <a:off x="5217719" y="1485552"/>
              <a:ext cx="3315095" cy="846138"/>
            </a:xfrm>
            <a:prstGeom prst="rect">
              <a:avLst/>
            </a:prstGeom>
            <a:solidFill>
              <a:srgbClr val="58595C"/>
            </a:solidFill>
            <a:ln>
              <a:noFill/>
              <a:headEnd/>
              <a:tailEnd/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ctr">
                <a:tabLst>
                  <a:tab pos="960053" algn="l"/>
                </a:tabLst>
                <a:defRPr/>
              </a:pPr>
              <a:r>
                <a:rPr lang="en-US" dirty="0">
                  <a:solidFill>
                    <a:schemeClr val="bg1"/>
                  </a:solidFill>
                  <a:latin typeface="Calibri" panose="020F0502020204030204" pitchFamily="34" charset="0"/>
                  <a:ea typeface="ＭＳ Ｐゴシック" pitchFamily="48" charset="-128"/>
                  <a:cs typeface="Calibri" panose="020F0502020204030204" pitchFamily="34" charset="0"/>
                </a:rPr>
                <a:t>Process and tools</a:t>
              </a:r>
            </a:p>
          </p:txBody>
        </p:sp>
        <p:sp>
          <p:nvSpPr>
            <p:cNvPr id="6" name="Rectangle 4"/>
            <p:cNvSpPr>
              <a:spLocks/>
            </p:cNvSpPr>
            <p:nvPr/>
          </p:nvSpPr>
          <p:spPr bwMode="auto">
            <a:xfrm>
              <a:off x="611560" y="1485552"/>
              <a:ext cx="3255171" cy="846138"/>
            </a:xfrm>
            <a:prstGeom prst="rect">
              <a:avLst/>
            </a:prstGeom>
            <a:ln>
              <a:headEnd/>
              <a:tailEnd/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ctr">
                <a:tabLst>
                  <a:tab pos="960053" algn="l"/>
                </a:tabLst>
                <a:defRPr/>
              </a:pPr>
              <a:r>
                <a:rPr lang="en-US" dirty="0">
                  <a:solidFill>
                    <a:srgbClr val="58595C"/>
                  </a:solidFill>
                  <a:latin typeface="Calibri" panose="020F0502020204030204" pitchFamily="34" charset="0"/>
                  <a:ea typeface="ＭＳ Ｐゴシック" pitchFamily="48" charset="-128"/>
                  <a:cs typeface="Calibri" panose="020F0502020204030204" pitchFamily="34" charset="0"/>
                </a:rPr>
                <a:t>Individuals and interactions</a:t>
              </a:r>
            </a:p>
          </p:txBody>
        </p:sp>
        <p:sp>
          <p:nvSpPr>
            <p:cNvPr id="7" name="Rectangle 5"/>
            <p:cNvSpPr>
              <a:spLocks/>
            </p:cNvSpPr>
            <p:nvPr/>
          </p:nvSpPr>
          <p:spPr bwMode="auto">
            <a:xfrm>
              <a:off x="4159349" y="1748541"/>
              <a:ext cx="754410" cy="320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lv-LV" dirty="0">
                  <a:latin typeface="Akrobat" panose="00000600000000000000" pitchFamily="50" charset="0"/>
                </a:rPr>
                <a:t>over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11560" y="4743102"/>
            <a:ext cx="7921253" cy="846138"/>
            <a:chOff x="611560" y="4743102"/>
            <a:chExt cx="7921253" cy="846138"/>
          </a:xfrm>
        </p:grpSpPr>
        <p:sp>
          <p:nvSpPr>
            <p:cNvPr id="9" name="Rectangle 7"/>
            <p:cNvSpPr>
              <a:spLocks/>
            </p:cNvSpPr>
            <p:nvPr/>
          </p:nvSpPr>
          <p:spPr bwMode="auto">
            <a:xfrm>
              <a:off x="5217719" y="4743102"/>
              <a:ext cx="3315094" cy="846138"/>
            </a:xfrm>
            <a:prstGeom prst="rect">
              <a:avLst/>
            </a:prstGeom>
            <a:solidFill>
              <a:srgbClr val="58595C"/>
            </a:solidFill>
            <a:ln>
              <a:noFill/>
              <a:headEnd/>
              <a:tailEnd/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ctr">
                <a:tabLst>
                  <a:tab pos="960053" algn="l"/>
                </a:tabLst>
              </a:pPr>
              <a:r>
                <a:rPr lang="en-US" dirty="0">
                  <a:solidFill>
                    <a:schemeClr val="bg1"/>
                  </a:solidFill>
                  <a:latin typeface="Calibri" panose="020F0502020204030204" pitchFamily="34" charset="0"/>
                  <a:ea typeface="ＭＳ Ｐゴシック" pitchFamily="48" charset="-128"/>
                  <a:cs typeface="Calibri" panose="020F0502020204030204" pitchFamily="34" charset="0"/>
                </a:rPr>
                <a:t>Following a plan</a:t>
              </a:r>
            </a:p>
          </p:txBody>
        </p:sp>
        <p:sp>
          <p:nvSpPr>
            <p:cNvPr id="10" name="Rectangle 8"/>
            <p:cNvSpPr>
              <a:spLocks/>
            </p:cNvSpPr>
            <p:nvPr/>
          </p:nvSpPr>
          <p:spPr bwMode="auto">
            <a:xfrm>
              <a:off x="611560" y="4743102"/>
              <a:ext cx="3255170" cy="846138"/>
            </a:xfrm>
            <a:prstGeom prst="rect">
              <a:avLst/>
            </a:prstGeom>
            <a:ln>
              <a:headEnd/>
              <a:tailEnd/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ctr">
                <a:tabLst>
                  <a:tab pos="960053" algn="l"/>
                </a:tabLst>
              </a:pPr>
              <a:r>
                <a:rPr lang="en-US" dirty="0">
                  <a:solidFill>
                    <a:srgbClr val="58595C"/>
                  </a:solidFill>
                  <a:latin typeface="Calibri" panose="020F0502020204030204" pitchFamily="34" charset="0"/>
                  <a:ea typeface="ＭＳ Ｐゴシック" pitchFamily="48" charset="-128"/>
                  <a:cs typeface="Calibri" panose="020F0502020204030204" pitchFamily="34" charset="0"/>
                </a:rPr>
                <a:t>Responding to change</a:t>
              </a:r>
            </a:p>
          </p:txBody>
        </p:sp>
        <p:sp>
          <p:nvSpPr>
            <p:cNvPr id="11" name="Rectangle 9"/>
            <p:cNvSpPr>
              <a:spLocks/>
            </p:cNvSpPr>
            <p:nvPr/>
          </p:nvSpPr>
          <p:spPr bwMode="auto">
            <a:xfrm>
              <a:off x="4287208" y="4983222"/>
              <a:ext cx="498693" cy="368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lv-LV" dirty="0">
                  <a:latin typeface="Akrobat" panose="00000600000000000000" pitchFamily="50" charset="0"/>
                </a:rPr>
                <a:t>over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11559" y="2571402"/>
            <a:ext cx="7921253" cy="846138"/>
            <a:chOff x="611559" y="2571402"/>
            <a:chExt cx="7921253" cy="846138"/>
          </a:xfrm>
        </p:grpSpPr>
        <p:sp>
          <p:nvSpPr>
            <p:cNvPr id="13" name="Rectangle 12"/>
            <p:cNvSpPr>
              <a:spLocks/>
            </p:cNvSpPr>
            <p:nvPr/>
          </p:nvSpPr>
          <p:spPr bwMode="auto">
            <a:xfrm>
              <a:off x="5217719" y="2571402"/>
              <a:ext cx="3315093" cy="846138"/>
            </a:xfrm>
            <a:prstGeom prst="rect">
              <a:avLst/>
            </a:prstGeom>
            <a:solidFill>
              <a:srgbClr val="58595C"/>
            </a:solidFill>
            <a:ln>
              <a:noFill/>
              <a:headEnd/>
              <a:tailEnd/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ctr">
                <a:tabLst>
                  <a:tab pos="960053" algn="l"/>
                </a:tabLst>
              </a:pPr>
              <a:r>
                <a:rPr lang="en-US" dirty="0">
                  <a:solidFill>
                    <a:schemeClr val="bg1"/>
                  </a:solidFill>
                  <a:latin typeface="Calibri" panose="020F0502020204030204" pitchFamily="34" charset="0"/>
                  <a:ea typeface="ＭＳ Ｐゴシック" pitchFamily="48" charset="-128"/>
                  <a:cs typeface="Calibri" panose="020F0502020204030204" pitchFamily="34" charset="0"/>
                </a:rPr>
                <a:t>Comprehensive documentation</a:t>
              </a:r>
            </a:p>
          </p:txBody>
        </p:sp>
        <p:sp>
          <p:nvSpPr>
            <p:cNvPr id="14" name="Rectangle 13"/>
            <p:cNvSpPr>
              <a:spLocks/>
            </p:cNvSpPr>
            <p:nvPr/>
          </p:nvSpPr>
          <p:spPr bwMode="auto">
            <a:xfrm>
              <a:off x="611559" y="2571402"/>
              <a:ext cx="3255171" cy="846138"/>
            </a:xfrm>
            <a:prstGeom prst="rect">
              <a:avLst/>
            </a:prstGeom>
            <a:ln>
              <a:headEnd/>
              <a:tailEnd/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ctr">
                <a:tabLst>
                  <a:tab pos="960053" algn="l"/>
                </a:tabLst>
              </a:pPr>
              <a:r>
                <a:rPr lang="en-US" dirty="0">
                  <a:solidFill>
                    <a:srgbClr val="58595C"/>
                  </a:solidFill>
                  <a:latin typeface="Calibri" panose="020F0502020204030204" pitchFamily="34" charset="0"/>
                  <a:ea typeface="ＭＳ Ｐゴシック" pitchFamily="48" charset="-128"/>
                  <a:cs typeface="Calibri" panose="020F0502020204030204" pitchFamily="34" charset="0"/>
                </a:rPr>
                <a:t>Working </a:t>
              </a:r>
              <a:r>
                <a:rPr lang="lv-LV" dirty="0">
                  <a:solidFill>
                    <a:srgbClr val="58595C"/>
                  </a:solidFill>
                  <a:latin typeface="Calibri" panose="020F0502020204030204" pitchFamily="34" charset="0"/>
                  <a:ea typeface="ＭＳ Ｐゴシック" pitchFamily="48" charset="-128"/>
                  <a:cs typeface="Calibri" panose="020F0502020204030204" pitchFamily="34" charset="0"/>
                </a:rPr>
                <a:t>product</a:t>
              </a:r>
              <a:endParaRPr lang="en-US" dirty="0">
                <a:solidFill>
                  <a:srgbClr val="58595C"/>
                </a:solidFill>
                <a:latin typeface="Calibri" panose="020F0502020204030204" pitchFamily="34" charset="0"/>
                <a:ea typeface="ＭＳ Ｐゴシック" pitchFamily="48" charset="-128"/>
                <a:cs typeface="Calibri" panose="020F0502020204030204" pitchFamily="34" charset="0"/>
              </a:endParaRPr>
            </a:p>
          </p:txBody>
        </p:sp>
        <p:sp>
          <p:nvSpPr>
            <p:cNvPr id="15" name="Rectangle 14"/>
            <p:cNvSpPr>
              <a:spLocks/>
            </p:cNvSpPr>
            <p:nvPr/>
          </p:nvSpPr>
          <p:spPr bwMode="auto">
            <a:xfrm>
              <a:off x="4159334" y="2834391"/>
              <a:ext cx="754440" cy="320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lv-LV" dirty="0">
                  <a:latin typeface="Akrobat" panose="00000600000000000000" pitchFamily="50" charset="0"/>
                </a:rPr>
                <a:t>over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11560" y="3657252"/>
            <a:ext cx="7921253" cy="846138"/>
            <a:chOff x="611560" y="3657252"/>
            <a:chExt cx="7921253" cy="846138"/>
          </a:xfrm>
        </p:grpSpPr>
        <p:sp>
          <p:nvSpPr>
            <p:cNvPr id="17" name="Rectangle 16"/>
            <p:cNvSpPr>
              <a:spLocks/>
            </p:cNvSpPr>
            <p:nvPr/>
          </p:nvSpPr>
          <p:spPr bwMode="auto">
            <a:xfrm>
              <a:off x="5217719" y="3657252"/>
              <a:ext cx="3315094" cy="846138"/>
            </a:xfrm>
            <a:prstGeom prst="rect">
              <a:avLst/>
            </a:prstGeom>
            <a:solidFill>
              <a:srgbClr val="58595C"/>
            </a:solidFill>
            <a:ln>
              <a:noFill/>
              <a:headEnd/>
              <a:tailEnd/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ctr">
                <a:tabLst>
                  <a:tab pos="960053" algn="l"/>
                </a:tabLst>
              </a:pPr>
              <a:r>
                <a:rPr lang="en-US" dirty="0">
                  <a:solidFill>
                    <a:schemeClr val="bg1"/>
                  </a:solidFill>
                  <a:latin typeface="Calibri" panose="020F0502020204030204" pitchFamily="34" charset="0"/>
                  <a:ea typeface="ＭＳ Ｐゴシック" pitchFamily="48" charset="-128"/>
                  <a:cs typeface="Calibri" panose="020F0502020204030204" pitchFamily="34" charset="0"/>
                </a:rPr>
                <a:t>Contract negotiation</a:t>
              </a:r>
            </a:p>
          </p:txBody>
        </p:sp>
        <p:sp>
          <p:nvSpPr>
            <p:cNvPr id="18" name="Rectangle 17"/>
            <p:cNvSpPr>
              <a:spLocks/>
            </p:cNvSpPr>
            <p:nvPr/>
          </p:nvSpPr>
          <p:spPr bwMode="auto">
            <a:xfrm>
              <a:off x="611560" y="3657252"/>
              <a:ext cx="3255170" cy="846138"/>
            </a:xfrm>
            <a:prstGeom prst="rect">
              <a:avLst/>
            </a:prstGeom>
            <a:ln>
              <a:headEnd/>
              <a:tailEnd/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 lIns="0" tIns="0" rIns="0" bIns="0" anchor="ctr"/>
            <a:lstStyle/>
            <a:p>
              <a:pPr algn="ctr">
                <a:tabLst>
                  <a:tab pos="960053" algn="l"/>
                </a:tabLst>
              </a:pPr>
              <a:r>
                <a:rPr lang="en-US" dirty="0">
                  <a:solidFill>
                    <a:srgbClr val="58595C"/>
                  </a:solidFill>
                  <a:latin typeface="Calibri" panose="020F0502020204030204" pitchFamily="34" charset="0"/>
                  <a:ea typeface="ＭＳ Ｐゴシック" pitchFamily="48" charset="-128"/>
                  <a:cs typeface="Calibri" panose="020F0502020204030204" pitchFamily="34" charset="0"/>
                </a:rPr>
                <a:t>Customer collaboration</a:t>
              </a:r>
            </a:p>
          </p:txBody>
        </p:sp>
        <p:sp>
          <p:nvSpPr>
            <p:cNvPr id="19" name="Rectangle 18"/>
            <p:cNvSpPr>
              <a:spLocks/>
            </p:cNvSpPr>
            <p:nvPr/>
          </p:nvSpPr>
          <p:spPr bwMode="auto">
            <a:xfrm>
              <a:off x="4159334" y="3920241"/>
              <a:ext cx="754440" cy="320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lv-LV" dirty="0">
                  <a:latin typeface="Akrobat" panose="00000600000000000000" pitchFamily="50" charset="0"/>
                </a:rPr>
                <a:t>over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16383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Trebuchet MS"/>
        <a:ea typeface="ＭＳ Ｐゴシック"/>
        <a:cs typeface="ＭＳ Ｐゴシック"/>
      </a:majorFont>
      <a:minorFont>
        <a:latin typeface="Trebuchet MS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09" charset="0"/>
            <a:ea typeface="ＭＳ Ｐゴシック" pitchFamily="-109" charset="-128"/>
            <a:cs typeface="ＭＳ Ｐゴシック" pitchFamily="-109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09" charset="0"/>
            <a:ea typeface="ＭＳ Ｐゴシック" pitchFamily="-109" charset="-128"/>
            <a:cs typeface="ＭＳ Ｐゴシック" pitchFamily="-109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8154</TotalTime>
  <Words>3739</Words>
  <Application>Microsoft Office PowerPoint</Application>
  <PresentationFormat>On-screen Show (4:3)</PresentationFormat>
  <Paragraphs>3112</Paragraphs>
  <Slides>74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74</vt:i4>
      </vt:variant>
    </vt:vector>
  </HeadingPairs>
  <TitlesOfParts>
    <vt:vector size="92" baseType="lpstr">
      <vt:lpstr>Gill Sans</vt:lpstr>
      <vt:lpstr>Calibri</vt:lpstr>
      <vt:lpstr>Roboto Condensed</vt:lpstr>
      <vt:lpstr>Arial</vt:lpstr>
      <vt:lpstr>Akrobat Bold</vt:lpstr>
      <vt:lpstr>Times</vt:lpstr>
      <vt:lpstr>Wingdings</vt:lpstr>
      <vt:lpstr>Verdana</vt:lpstr>
      <vt:lpstr>Roboto</vt:lpstr>
      <vt:lpstr>Arial Narrow</vt:lpstr>
      <vt:lpstr>ＭＳ Ｐゴシック</vt:lpstr>
      <vt:lpstr>Akrobat Black</vt:lpstr>
      <vt:lpstr>Comic Sans MS</vt:lpstr>
      <vt:lpstr>Akrobat</vt:lpstr>
      <vt:lpstr>Trebuchet MS</vt:lpstr>
      <vt:lpstr>ヒラギノ角ゴ Pro W3</vt:lpstr>
      <vt:lpstr>Akrobat ExtraBold</vt:lpstr>
      <vt:lpstr>Blank Presentation</vt:lpstr>
      <vt:lpstr>PowerPoint Presentation</vt:lpstr>
      <vt:lpstr>Vladimirs IVANOVS agiletransformer.com</vt:lpstr>
      <vt:lpstr>PowerPoint Presentation</vt:lpstr>
      <vt:lpstr>WHY A GAME? ...again?</vt:lpstr>
      <vt:lpstr>GIFT – PM Memo game</vt:lpstr>
      <vt:lpstr>GAME SCHEDULE</vt:lpstr>
      <vt:lpstr>PowerPoint Presentation</vt:lpstr>
      <vt:lpstr>AGILE – quick and well coordinated</vt:lpstr>
      <vt:lpstr>THE AGILE MANIFESTO a statement of values</vt:lpstr>
      <vt:lpstr>SCRUM</vt:lpstr>
      <vt:lpstr>LEAN not having much fat on the body: thin, strong, healthy</vt:lpstr>
      <vt:lpstr>KANBAN is used in LEAN TO VISUALISE WORKFLOW</vt:lpstr>
      <vt:lpstr>WHY SCALING AGILE?</vt:lpstr>
      <vt:lpstr>PowerPoint Presentation</vt:lpstr>
      <vt:lpstr>PowerPoint Presentation</vt:lpstr>
      <vt:lpstr>GAME SCHEDULE</vt:lpstr>
      <vt:lpstr>OBJECTIVE</vt:lpstr>
      <vt:lpstr>RULES</vt:lpstr>
      <vt:lpstr>GAME SCHEDULE</vt:lpstr>
      <vt:lpstr>PLANNING</vt:lpstr>
      <vt:lpstr>PLANNING</vt:lpstr>
      <vt:lpstr>1st ITERATION</vt:lpstr>
      <vt:lpstr>1st ITERATION</vt:lpstr>
      <vt:lpstr>RETRO &amp; PLANNING</vt:lpstr>
      <vt:lpstr>RETRO &amp; PLANNING</vt:lpstr>
      <vt:lpstr>2nd ITERATION</vt:lpstr>
      <vt:lpstr>2nd ITERATION</vt:lpstr>
      <vt:lpstr>COMPETITION!</vt:lpstr>
      <vt:lpstr>RETRO &amp; PLANNING</vt:lpstr>
      <vt:lpstr>RETRO &amp; PLANNING</vt:lpstr>
      <vt:lpstr>3rd ITERATION</vt:lpstr>
      <vt:lpstr>3rd ITERATION</vt:lpstr>
      <vt:lpstr>DEBRIEF</vt:lpstr>
      <vt:lpstr>GAME SCHEDULE</vt:lpstr>
      <vt:lpstr>TASK</vt:lpstr>
      <vt:lpstr>PLANNING</vt:lpstr>
      <vt:lpstr>PLANNING</vt:lpstr>
      <vt:lpstr>1st ITERATION</vt:lpstr>
      <vt:lpstr>1st ITERATION</vt:lpstr>
      <vt:lpstr>RETRO &amp; PLANNING</vt:lpstr>
      <vt:lpstr>RETRO &amp; PLANNING</vt:lpstr>
      <vt:lpstr>2nd ITERATION</vt:lpstr>
      <vt:lpstr>2nd ITERATION</vt:lpstr>
      <vt:lpstr>ORGANISATIONAL CHANGE!</vt:lpstr>
      <vt:lpstr>RETRO &amp; PLANNING</vt:lpstr>
      <vt:lpstr>RETRO &amp; PLANNING</vt:lpstr>
      <vt:lpstr>3rd ITERATION</vt:lpstr>
      <vt:lpstr>3rd ITERATION</vt:lpstr>
      <vt:lpstr>DEBRIEF</vt:lpstr>
      <vt:lpstr>GAME SCHEDULE</vt:lpstr>
      <vt:lpstr>SCALING APPROACHES</vt:lpstr>
      <vt:lpstr>PLANNING</vt:lpstr>
      <vt:lpstr>PLANNING</vt:lpstr>
      <vt:lpstr>1st ITERATION</vt:lpstr>
      <vt:lpstr>1st ITERATION</vt:lpstr>
      <vt:lpstr>SYNCHRONIZE CADENCE</vt:lpstr>
      <vt:lpstr>RETRO &amp; PLANNING</vt:lpstr>
      <vt:lpstr>RETRO &amp; PLANNING</vt:lpstr>
      <vt:lpstr>2nd ITERATION</vt:lpstr>
      <vt:lpstr>2nd ITERATION</vt:lpstr>
      <vt:lpstr>SCALING NETWORKS</vt:lpstr>
      <vt:lpstr>DECIDE WHAT TO SUGGEST</vt:lpstr>
      <vt:lpstr>FINAL ITERATION</vt:lpstr>
      <vt:lpstr>PLANNING</vt:lpstr>
      <vt:lpstr>3rd ITERATION</vt:lpstr>
      <vt:lpstr>3rd ITERATION</vt:lpstr>
      <vt:lpstr>DEBRIEF</vt:lpstr>
      <vt:lpstr>GAME SCHEDULE</vt:lpstr>
      <vt:lpstr>WORKSHOP RETROSPECTIVE</vt:lpstr>
      <vt:lpstr>WORKSHOP RETROSPECTIVE</vt:lpstr>
      <vt:lpstr>Are you a better team now?</vt:lpstr>
      <vt:lpstr>CREDITS</vt:lpstr>
      <vt:lpstr>FEEDBACK</vt:lpstr>
      <vt:lpstr>CONTACTS</vt:lpstr>
    </vt:vector>
  </TitlesOfParts>
  <Company>Mosaiq Inc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Canadian Beverage Alcohol Agents</dc:title>
  <dc:creator>ITSM SIA</dc:creator>
  <cp:lastModifiedBy>Diana STDNK</cp:lastModifiedBy>
  <cp:revision>264</cp:revision>
  <cp:lastPrinted>2013-04-09T14:53:07Z</cp:lastPrinted>
  <dcterms:created xsi:type="dcterms:W3CDTF">2009-02-10T13:26:55Z</dcterms:created>
  <dcterms:modified xsi:type="dcterms:W3CDTF">2016-08-20T06:39:53Z</dcterms:modified>
</cp:coreProperties>
</file>